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3" r:id="rId3"/>
    <p:sldMasterId id="2147483703" r:id="rId4"/>
  </p:sldMasterIdLst>
  <p:notesMasterIdLst>
    <p:notesMasterId r:id="rId28"/>
  </p:notesMasterIdLst>
  <p:sldIdLst>
    <p:sldId id="815" r:id="rId5"/>
    <p:sldId id="441" r:id="rId6"/>
    <p:sldId id="421" r:id="rId7"/>
    <p:sldId id="663" r:id="rId8"/>
    <p:sldId id="423" r:id="rId9"/>
    <p:sldId id="424" r:id="rId10"/>
    <p:sldId id="680" r:id="rId11"/>
    <p:sldId id="662" r:id="rId12"/>
    <p:sldId id="816" r:id="rId13"/>
    <p:sldId id="817" r:id="rId14"/>
    <p:sldId id="664" r:id="rId15"/>
    <p:sldId id="769" r:id="rId16"/>
    <p:sldId id="746" r:id="rId17"/>
    <p:sldId id="747" r:id="rId18"/>
    <p:sldId id="431" r:id="rId19"/>
    <p:sldId id="447" r:id="rId20"/>
    <p:sldId id="448" r:id="rId21"/>
    <p:sldId id="738" r:id="rId22"/>
    <p:sldId id="439" r:id="rId23"/>
    <p:sldId id="446" r:id="rId24"/>
    <p:sldId id="442" r:id="rId25"/>
    <p:sldId id="444" r:id="rId26"/>
    <p:sldId id="813"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17" autoAdjust="0"/>
  </p:normalViewPr>
  <p:slideViewPr>
    <p:cSldViewPr>
      <p:cViewPr varScale="1">
        <p:scale>
          <a:sx n="96" d="100"/>
          <a:sy n="96" d="100"/>
        </p:scale>
        <p:origin x="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hanni_innahhh\Library\Mobile%20Documents\com~apple~CloudDocs\Uni\AB%20Do&#776;rre\Abb.%205%20sozialismus%20buch.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de-DE" sz="1800" b="0" i="0" baseline="0">
                <a:effectLst/>
              </a:rPr>
              <a:t>GDP-Wachstum, CO2-Emissionen und Energieverbrauch weltweit</a:t>
            </a:r>
            <a:endParaRPr lang="de-DE">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de-DE"/>
          </a:p>
        </c:rich>
      </c:tx>
      <c:overlay val="0"/>
    </c:title>
    <c:autoTitleDeleted val="0"/>
    <c:plotArea>
      <c:layout/>
      <c:lineChart>
        <c:grouping val="standard"/>
        <c:varyColors val="0"/>
        <c:ser>
          <c:idx val="0"/>
          <c:order val="0"/>
          <c:tx>
            <c:strRef>
              <c:f>Tabelle1!$C$5</c:f>
              <c:strCache>
                <c:ptCount val="1"/>
                <c:pt idx="0">
                  <c:v>BIP-Wachstum (in %)</c:v>
                </c:pt>
              </c:strCache>
            </c:strRef>
          </c:tx>
          <c:spPr>
            <a:ln w="28575" cap="rnd">
              <a:solidFill>
                <a:schemeClr val="accent1"/>
              </a:solidFill>
              <a:round/>
            </a:ln>
            <a:effectLst/>
          </c:spPr>
          <c:marker>
            <c:symbol val="none"/>
          </c:marker>
          <c:cat>
            <c:strRef>
              <c:f>Tabelle1!$D$4:$BB$4</c:f>
              <c:strCache>
                <c:ptCount val="5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strCache>
            </c:strRef>
          </c:cat>
          <c:val>
            <c:numRef>
              <c:f>Tabelle1!$D$5:$BB$5</c:f>
              <c:numCache>
                <c:formatCode>General</c:formatCode>
                <c:ptCount val="51"/>
                <c:pt idx="0">
                  <c:v>4.2744678206716742</c:v>
                </c:pt>
                <c:pt idx="1">
                  <c:v>5.6189146998922581</c:v>
                </c:pt>
                <c:pt idx="2">
                  <c:v>6.4066447022123469</c:v>
                </c:pt>
                <c:pt idx="3">
                  <c:v>1.7935617530180537</c:v>
                </c:pt>
                <c:pt idx="4">
                  <c:v>0.63657176202012522</c:v>
                </c:pt>
                <c:pt idx="5">
                  <c:v>5.3031000814156073</c:v>
                </c:pt>
                <c:pt idx="6">
                  <c:v>4.098960030652421</c:v>
                </c:pt>
                <c:pt idx="7">
                  <c:v>4.136976435928986</c:v>
                </c:pt>
                <c:pt idx="8">
                  <c:v>4.1746424568377023</c:v>
                </c:pt>
                <c:pt idx="9">
                  <c:v>1.8772313604803941</c:v>
                </c:pt>
                <c:pt idx="10">
                  <c:v>1.9336301113017669</c:v>
                </c:pt>
                <c:pt idx="11">
                  <c:v>0.39443094654589572</c:v>
                </c:pt>
                <c:pt idx="12">
                  <c:v>2.6499809727646806</c:v>
                </c:pt>
                <c:pt idx="13">
                  <c:v>4.6757140762078109</c:v>
                </c:pt>
                <c:pt idx="14">
                  <c:v>3.6995230739413927</c:v>
                </c:pt>
                <c:pt idx="15">
                  <c:v>3.4436820330107736</c:v>
                </c:pt>
                <c:pt idx="16">
                  <c:v>3.7315110477586444</c:v>
                </c:pt>
                <c:pt idx="17">
                  <c:v>4.6401714906395597</c:v>
                </c:pt>
                <c:pt idx="18">
                  <c:v>3.7536045754550429</c:v>
                </c:pt>
                <c:pt idx="19">
                  <c:v>2.8681517845182043</c:v>
                </c:pt>
                <c:pt idx="20">
                  <c:v>1.4602835264158927</c:v>
                </c:pt>
                <c:pt idx="21">
                  <c:v>2.0700912881051323</c:v>
                </c:pt>
                <c:pt idx="22">
                  <c:v>1.8081874338544281</c:v>
                </c:pt>
                <c:pt idx="23">
                  <c:v>3.3065442425163525</c:v>
                </c:pt>
                <c:pt idx="24">
                  <c:v>3.0908430006526544</c:v>
                </c:pt>
                <c:pt idx="25">
                  <c:v>3.6207410515184364</c:v>
                </c:pt>
                <c:pt idx="26">
                  <c:v>3.9046558883819387</c:v>
                </c:pt>
                <c:pt idx="27">
                  <c:v>2.7942907892772411</c:v>
                </c:pt>
                <c:pt idx="28">
                  <c:v>3.5232362632578713</c:v>
                </c:pt>
                <c:pt idx="29">
                  <c:v>4.4872971655966438</c:v>
                </c:pt>
                <c:pt idx="30">
                  <c:v>1.9968432596277523</c:v>
                </c:pt>
                <c:pt idx="31">
                  <c:v>2.3289049214862132</c:v>
                </c:pt>
                <c:pt idx="32">
                  <c:v>3.1508465365889293</c:v>
                </c:pt>
                <c:pt idx="33">
                  <c:v>4.4935621737788267</c:v>
                </c:pt>
                <c:pt idx="34">
                  <c:v>4.0431422507401464</c:v>
                </c:pt>
                <c:pt idx="35">
                  <c:v>4.4762279860194525</c:v>
                </c:pt>
                <c:pt idx="36">
                  <c:v>4.4774071410817839</c:v>
                </c:pt>
                <c:pt idx="37">
                  <c:v>2.0663952569720578</c:v>
                </c:pt>
                <c:pt idx="38">
                  <c:v>-1.3258319139551702</c:v>
                </c:pt>
                <c:pt idx="39">
                  <c:v>4.5322791954227455</c:v>
                </c:pt>
                <c:pt idx="40">
                  <c:v>3.3210242212002896</c:v>
                </c:pt>
                <c:pt idx="41">
                  <c:v>2.7071619214998464</c:v>
                </c:pt>
                <c:pt idx="42">
                  <c:v>2.8198380426965457</c:v>
                </c:pt>
                <c:pt idx="43">
                  <c:v>3.0559198711265054</c:v>
                </c:pt>
                <c:pt idx="44">
                  <c:v>3.0810593497109835</c:v>
                </c:pt>
                <c:pt idx="45">
                  <c:v>2.7988961137595822</c:v>
                </c:pt>
                <c:pt idx="46">
                  <c:v>3.3794898640281161</c:v>
                </c:pt>
                <c:pt idx="47">
                  <c:v>3.2766463356183664</c:v>
                </c:pt>
                <c:pt idx="48">
                  <c:v>2.6148821186612992</c:v>
                </c:pt>
                <c:pt idx="49">
                  <c:v>-3.2712188333249514</c:v>
                </c:pt>
                <c:pt idx="50">
                  <c:v>5.8020567574802726</c:v>
                </c:pt>
              </c:numCache>
            </c:numRef>
          </c:val>
          <c:smooth val="0"/>
          <c:extLst>
            <c:ext xmlns:c16="http://schemas.microsoft.com/office/drawing/2014/chart" uri="{C3380CC4-5D6E-409C-BE32-E72D297353CC}">
              <c16:uniqueId val="{00000000-B94F-4862-82D5-B8A836060F47}"/>
            </c:ext>
          </c:extLst>
        </c:ser>
        <c:ser>
          <c:idx val="1"/>
          <c:order val="1"/>
          <c:tx>
            <c:strRef>
              <c:f>Tabelle1!$C$6</c:f>
              <c:strCache>
                <c:ptCount val="1"/>
                <c:pt idx="0">
                  <c:v>CO2-Emissionen pro Kopf (in t)</c:v>
                </c:pt>
              </c:strCache>
            </c:strRef>
          </c:tx>
          <c:spPr>
            <a:ln w="28575" cap="rnd">
              <a:solidFill>
                <a:schemeClr val="accent2"/>
              </a:solidFill>
              <a:round/>
            </a:ln>
            <a:effectLst/>
          </c:spPr>
          <c:marker>
            <c:symbol val="none"/>
          </c:marker>
          <c:cat>
            <c:strRef>
              <c:f>Tabelle1!$D$4:$BB$4</c:f>
              <c:strCache>
                <c:ptCount val="5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strCache>
            </c:strRef>
          </c:cat>
          <c:val>
            <c:numRef>
              <c:f>Tabelle1!$D$6:$BB$6</c:f>
              <c:numCache>
                <c:formatCode>General</c:formatCode>
                <c:ptCount val="51"/>
                <c:pt idx="0">
                  <c:v>4.1198255247936508</c:v>
                </c:pt>
                <c:pt idx="1">
                  <c:v>4.2322763992867127</c:v>
                </c:pt>
                <c:pt idx="2">
                  <c:v>4.3750747077126277</c:v>
                </c:pt>
                <c:pt idx="3">
                  <c:v>4.2870733201333699</c:v>
                </c:pt>
                <c:pt idx="4">
                  <c:v>4.2273510599978961</c:v>
                </c:pt>
                <c:pt idx="5">
                  <c:v>4.3742186053920484</c:v>
                </c:pt>
                <c:pt idx="6">
                  <c:v>4.4383723340635592</c:v>
                </c:pt>
                <c:pt idx="7">
                  <c:v>4.529924361704909</c:v>
                </c:pt>
                <c:pt idx="8">
                  <c:v>4.5718600269072187</c:v>
                </c:pt>
                <c:pt idx="9">
                  <c:v>4.479372901937352</c:v>
                </c:pt>
                <c:pt idx="10">
                  <c:v>4.2900612784274603</c:v>
                </c:pt>
                <c:pt idx="11">
                  <c:v>4.2008242308525494</c:v>
                </c:pt>
                <c:pt idx="12">
                  <c:v>4.1727771147884178</c:v>
                </c:pt>
                <c:pt idx="13">
                  <c:v>4.2243331038332226</c:v>
                </c:pt>
                <c:pt idx="14">
                  <c:v>4.3112229637342256</c:v>
                </c:pt>
                <c:pt idx="15">
                  <c:v>4.2955056443564992</c:v>
                </c:pt>
                <c:pt idx="16">
                  <c:v>4.3438517395230045</c:v>
                </c:pt>
                <c:pt idx="17">
                  <c:v>4.4445823914545892</c:v>
                </c:pt>
                <c:pt idx="18">
                  <c:v>4.4456156670673552</c:v>
                </c:pt>
                <c:pt idx="19">
                  <c:v>3.9062553542971812</c:v>
                </c:pt>
                <c:pt idx="20">
                  <c:v>3.8685469451641987</c:v>
                </c:pt>
                <c:pt idx="21">
                  <c:v>3.8141521998320065</c:v>
                </c:pt>
                <c:pt idx="22">
                  <c:v>3.7807072129781485</c:v>
                </c:pt>
                <c:pt idx="23">
                  <c:v>3.7446868918864413</c:v>
                </c:pt>
                <c:pt idx="24">
                  <c:v>3.7942480853620859</c:v>
                </c:pt>
                <c:pt idx="25">
                  <c:v>3.8189852124523536</c:v>
                </c:pt>
                <c:pt idx="26">
                  <c:v>3.8302052220171565</c:v>
                </c:pt>
                <c:pt idx="27">
                  <c:v>3.7980672743726402</c:v>
                </c:pt>
                <c:pt idx="28">
                  <c:v>3.76504705347803</c:v>
                </c:pt>
                <c:pt idx="29">
                  <c:v>3.8345094412300704</c:v>
                </c:pt>
                <c:pt idx="30">
                  <c:v>3.8500268140130522</c:v>
                </c:pt>
                <c:pt idx="31">
                  <c:v>3.8524348190610644</c:v>
                </c:pt>
                <c:pt idx="32">
                  <c:v>3.9807814143226699</c:v>
                </c:pt>
                <c:pt idx="33">
                  <c:v>4.1101210260058556</c:v>
                </c:pt>
                <c:pt idx="34">
                  <c:v>4.2099948420385758</c:v>
                </c:pt>
                <c:pt idx="35">
                  <c:v>4.2930637858065328</c:v>
                </c:pt>
                <c:pt idx="36">
                  <c:v>4.4003564587924391</c:v>
                </c:pt>
                <c:pt idx="37">
                  <c:v>4.3800134059242817</c:v>
                </c:pt>
                <c:pt idx="38">
                  <c:v>4.2791352335391419</c:v>
                </c:pt>
                <c:pt idx="39">
                  <c:v>4.4848496272032872</c:v>
                </c:pt>
                <c:pt idx="40">
                  <c:v>4.5719879386387854</c:v>
                </c:pt>
                <c:pt idx="41">
                  <c:v>4.5788053793444661</c:v>
                </c:pt>
                <c:pt idx="42">
                  <c:v>4.6156199910307771</c:v>
                </c:pt>
                <c:pt idx="43">
                  <c:v>4.5716650198941462</c:v>
                </c:pt>
                <c:pt idx="44">
                  <c:v>4.4906066252533989</c:v>
                </c:pt>
                <c:pt idx="45">
                  <c:v>4.441768547261594</c:v>
                </c:pt>
                <c:pt idx="46">
                  <c:v>4.4570932138565853</c:v>
                </c:pt>
                <c:pt idx="47">
                  <c:v>4.5101447449056637</c:v>
                </c:pt>
                <c:pt idx="48">
                  <c:v>4.469660489549943</c:v>
                </c:pt>
              </c:numCache>
            </c:numRef>
          </c:val>
          <c:smooth val="0"/>
          <c:extLst>
            <c:ext xmlns:c16="http://schemas.microsoft.com/office/drawing/2014/chart" uri="{C3380CC4-5D6E-409C-BE32-E72D297353CC}">
              <c16:uniqueId val="{00000001-B94F-4862-82D5-B8A836060F47}"/>
            </c:ext>
          </c:extLst>
        </c:ser>
        <c:ser>
          <c:idx val="2"/>
          <c:order val="2"/>
          <c:tx>
            <c:strRef>
              <c:f>Tabelle1!$C$7</c:f>
              <c:strCache>
                <c:ptCount val="1"/>
                <c:pt idx="0">
                  <c:v>Energieverbrauch pro Kopf (in t)</c:v>
                </c:pt>
              </c:strCache>
            </c:strRef>
          </c:tx>
          <c:spPr>
            <a:ln w="28575" cap="rnd">
              <a:solidFill>
                <a:schemeClr val="accent3"/>
              </a:solidFill>
              <a:round/>
            </a:ln>
            <a:effectLst/>
          </c:spPr>
          <c:marker>
            <c:symbol val="none"/>
          </c:marker>
          <c:cat>
            <c:strRef>
              <c:f>Tabelle1!$D$4:$BB$4</c:f>
              <c:strCache>
                <c:ptCount val="5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strCache>
            </c:strRef>
          </c:cat>
          <c:val>
            <c:numRef>
              <c:f>Tabelle1!$D$7:$BB$7</c:f>
              <c:numCache>
                <c:formatCode>0</c:formatCode>
                <c:ptCount val="51"/>
                <c:pt idx="0">
                  <c:v>1.3</c:v>
                </c:pt>
                <c:pt idx="1">
                  <c:v>1.4</c:v>
                </c:pt>
                <c:pt idx="2">
                  <c:v>1.4</c:v>
                </c:pt>
                <c:pt idx="3">
                  <c:v>1.4</c:v>
                </c:pt>
                <c:pt idx="4">
                  <c:v>1.4</c:v>
                </c:pt>
                <c:pt idx="5">
                  <c:v>1.4</c:v>
                </c:pt>
                <c:pt idx="6">
                  <c:v>1.4</c:v>
                </c:pt>
                <c:pt idx="7">
                  <c:v>1.4</c:v>
                </c:pt>
                <c:pt idx="8">
                  <c:v>1.5</c:v>
                </c:pt>
                <c:pt idx="9">
                  <c:v>1.5</c:v>
                </c:pt>
                <c:pt idx="10">
                  <c:v>1.4</c:v>
                </c:pt>
                <c:pt idx="11">
                  <c:v>1.4</c:v>
                </c:pt>
                <c:pt idx="12">
                  <c:v>1.4</c:v>
                </c:pt>
                <c:pt idx="13">
                  <c:v>1.4</c:v>
                </c:pt>
                <c:pt idx="14">
                  <c:v>1.4</c:v>
                </c:pt>
                <c:pt idx="15">
                  <c:v>1.4</c:v>
                </c:pt>
                <c:pt idx="16">
                  <c:v>1.4</c:v>
                </c:pt>
                <c:pt idx="17">
                  <c:v>1.5</c:v>
                </c:pt>
                <c:pt idx="18">
                  <c:v>1.5</c:v>
                </c:pt>
                <c:pt idx="19">
                  <c:v>1.7</c:v>
                </c:pt>
                <c:pt idx="20">
                  <c:v>1.6</c:v>
                </c:pt>
                <c:pt idx="21">
                  <c:v>1.6</c:v>
                </c:pt>
                <c:pt idx="22">
                  <c:v>1.6</c:v>
                </c:pt>
                <c:pt idx="23">
                  <c:v>1.6</c:v>
                </c:pt>
                <c:pt idx="24">
                  <c:v>1.6</c:v>
                </c:pt>
                <c:pt idx="25">
                  <c:v>1.6</c:v>
                </c:pt>
                <c:pt idx="26">
                  <c:v>1.6</c:v>
                </c:pt>
                <c:pt idx="27">
                  <c:v>1.6</c:v>
                </c:pt>
                <c:pt idx="28">
                  <c:v>1.6</c:v>
                </c:pt>
                <c:pt idx="29">
                  <c:v>1.6</c:v>
                </c:pt>
                <c:pt idx="30">
                  <c:v>1.6</c:v>
                </c:pt>
                <c:pt idx="31">
                  <c:v>1.7</c:v>
                </c:pt>
                <c:pt idx="32">
                  <c:v>1.7</c:v>
                </c:pt>
                <c:pt idx="33">
                  <c:v>1.7</c:v>
                </c:pt>
                <c:pt idx="34">
                  <c:v>1.8</c:v>
                </c:pt>
                <c:pt idx="35">
                  <c:v>1.8</c:v>
                </c:pt>
                <c:pt idx="36">
                  <c:v>1.8</c:v>
                </c:pt>
                <c:pt idx="37">
                  <c:v>1.8</c:v>
                </c:pt>
                <c:pt idx="38">
                  <c:v>1.8</c:v>
                </c:pt>
                <c:pt idx="39">
                  <c:v>1.8</c:v>
                </c:pt>
                <c:pt idx="40">
                  <c:v>1.9</c:v>
                </c:pt>
                <c:pt idx="41">
                  <c:v>1.9</c:v>
                </c:pt>
                <c:pt idx="42">
                  <c:v>1.9</c:v>
                </c:pt>
                <c:pt idx="43">
                  <c:v>1.9</c:v>
                </c:pt>
              </c:numCache>
            </c:numRef>
          </c:val>
          <c:smooth val="0"/>
          <c:extLst>
            <c:ext xmlns:c16="http://schemas.microsoft.com/office/drawing/2014/chart" uri="{C3380CC4-5D6E-409C-BE32-E72D297353CC}">
              <c16:uniqueId val="{00000002-B94F-4862-82D5-B8A836060F47}"/>
            </c:ext>
          </c:extLst>
        </c:ser>
        <c:dLbls>
          <c:showLegendKey val="0"/>
          <c:showVal val="0"/>
          <c:showCatName val="0"/>
          <c:showSerName val="0"/>
          <c:showPercent val="0"/>
          <c:showBubbleSize val="0"/>
        </c:dLbls>
        <c:smooth val="0"/>
        <c:axId val="1316225216"/>
        <c:axId val="1"/>
      </c:lineChart>
      <c:catAx>
        <c:axId val="131622521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16225216"/>
        <c:crosses val="autoZero"/>
        <c:crossBetween val="midCat"/>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19050" cap="flat" cmpd="sng" algn="ctr">
      <a:solidFill>
        <a:schemeClr val="tx1">
          <a:lumMod val="15000"/>
          <a:lumOff val="85000"/>
        </a:schemeClr>
      </a:solidFill>
      <a:round/>
    </a:ln>
    <a:effectLst/>
  </c:spPr>
  <c:txPr>
    <a:bodyPr/>
    <a:lstStyle/>
    <a:p>
      <a:pPr>
        <a:defRPr/>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B08D-3DF5-45C1-9B77-1CA094F4559C}" type="datetimeFigureOut">
              <a:rPr lang="de-DE" smtClean="0"/>
              <a:t>27.10.2023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7BBBE-DF4B-44BD-9EED-0F566FBE21D1}" type="slidenum">
              <a:rPr lang="de-DE" smtClean="0"/>
              <a:t>‹Nr.›</a:t>
            </a:fld>
            <a:endParaRPr lang="de-DE"/>
          </a:p>
        </p:txBody>
      </p:sp>
    </p:spTree>
    <p:extLst>
      <p:ext uri="{BB962C8B-B14F-4D97-AF65-F5344CB8AC3E}">
        <p14:creationId xmlns:p14="http://schemas.microsoft.com/office/powerpoint/2010/main" val="243772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E9CE4CD-1BF3-4518-B437-5BCACCCD7E9C}"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93598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10</a:t>
            </a:fld>
            <a:endParaRPr lang="de-DE"/>
          </a:p>
        </p:txBody>
      </p:sp>
    </p:spTree>
    <p:extLst>
      <p:ext uri="{BB962C8B-B14F-4D97-AF65-F5344CB8AC3E}">
        <p14:creationId xmlns:p14="http://schemas.microsoft.com/office/powerpoint/2010/main" val="257031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11</a:t>
            </a:fld>
            <a:endParaRPr lang="de-DE"/>
          </a:p>
        </p:txBody>
      </p:sp>
    </p:spTree>
    <p:extLst>
      <p:ext uri="{BB962C8B-B14F-4D97-AF65-F5344CB8AC3E}">
        <p14:creationId xmlns:p14="http://schemas.microsoft.com/office/powerpoint/2010/main" val="367431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12</a:t>
            </a:fld>
            <a:endParaRPr lang="de-DE"/>
          </a:p>
        </p:txBody>
      </p:sp>
    </p:spTree>
    <p:extLst>
      <p:ext uri="{BB962C8B-B14F-4D97-AF65-F5344CB8AC3E}">
        <p14:creationId xmlns:p14="http://schemas.microsoft.com/office/powerpoint/2010/main" val="17218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13</a:t>
            </a:fld>
            <a:endParaRPr lang="de-DE"/>
          </a:p>
        </p:txBody>
      </p:sp>
    </p:spTree>
    <p:extLst>
      <p:ext uri="{BB962C8B-B14F-4D97-AF65-F5344CB8AC3E}">
        <p14:creationId xmlns:p14="http://schemas.microsoft.com/office/powerpoint/2010/main" val="326467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14</a:t>
            </a:fld>
            <a:endParaRPr lang="de-DE"/>
          </a:p>
        </p:txBody>
      </p:sp>
    </p:spTree>
    <p:extLst>
      <p:ext uri="{BB962C8B-B14F-4D97-AF65-F5344CB8AC3E}">
        <p14:creationId xmlns:p14="http://schemas.microsoft.com/office/powerpoint/2010/main" val="1094472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15</a:t>
            </a:fld>
            <a:endParaRPr lang="de-DE"/>
          </a:p>
        </p:txBody>
      </p:sp>
    </p:spTree>
    <p:extLst>
      <p:ext uri="{BB962C8B-B14F-4D97-AF65-F5344CB8AC3E}">
        <p14:creationId xmlns:p14="http://schemas.microsoft.com/office/powerpoint/2010/main" val="4206165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16</a:t>
            </a:fld>
            <a:endParaRPr lang="de-DE"/>
          </a:p>
        </p:txBody>
      </p:sp>
    </p:spTree>
    <p:extLst>
      <p:ext uri="{BB962C8B-B14F-4D97-AF65-F5344CB8AC3E}">
        <p14:creationId xmlns:p14="http://schemas.microsoft.com/office/powerpoint/2010/main" val="371607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17</a:t>
            </a:fld>
            <a:endParaRPr lang="de-DE"/>
          </a:p>
        </p:txBody>
      </p:sp>
    </p:spTree>
    <p:extLst>
      <p:ext uri="{BB962C8B-B14F-4D97-AF65-F5344CB8AC3E}">
        <p14:creationId xmlns:p14="http://schemas.microsoft.com/office/powerpoint/2010/main" val="2063861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18</a:t>
            </a:fld>
            <a:endParaRPr lang="de-DE"/>
          </a:p>
        </p:txBody>
      </p:sp>
    </p:spTree>
    <p:extLst>
      <p:ext uri="{BB962C8B-B14F-4D97-AF65-F5344CB8AC3E}">
        <p14:creationId xmlns:p14="http://schemas.microsoft.com/office/powerpoint/2010/main" val="269600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19</a:t>
            </a:fld>
            <a:endParaRPr lang="de-DE"/>
          </a:p>
        </p:txBody>
      </p:sp>
    </p:spTree>
    <p:extLst>
      <p:ext uri="{BB962C8B-B14F-4D97-AF65-F5344CB8AC3E}">
        <p14:creationId xmlns:p14="http://schemas.microsoft.com/office/powerpoint/2010/main" val="123915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2</a:t>
            </a:fld>
            <a:endParaRPr lang="de-DE"/>
          </a:p>
        </p:txBody>
      </p:sp>
    </p:spTree>
    <p:extLst>
      <p:ext uri="{BB962C8B-B14F-4D97-AF65-F5344CB8AC3E}">
        <p14:creationId xmlns:p14="http://schemas.microsoft.com/office/powerpoint/2010/main" val="95054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20</a:t>
            </a:fld>
            <a:endParaRPr lang="de-DE"/>
          </a:p>
        </p:txBody>
      </p:sp>
    </p:spTree>
    <p:extLst>
      <p:ext uri="{BB962C8B-B14F-4D97-AF65-F5344CB8AC3E}">
        <p14:creationId xmlns:p14="http://schemas.microsoft.com/office/powerpoint/2010/main" val="3840988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21</a:t>
            </a:fld>
            <a:endParaRPr lang="de-DE"/>
          </a:p>
        </p:txBody>
      </p:sp>
    </p:spTree>
    <p:extLst>
      <p:ext uri="{BB962C8B-B14F-4D97-AF65-F5344CB8AC3E}">
        <p14:creationId xmlns:p14="http://schemas.microsoft.com/office/powerpoint/2010/main" val="1830918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22</a:t>
            </a:fld>
            <a:endParaRPr lang="de-DE"/>
          </a:p>
        </p:txBody>
      </p:sp>
    </p:spTree>
    <p:extLst>
      <p:ext uri="{BB962C8B-B14F-4D97-AF65-F5344CB8AC3E}">
        <p14:creationId xmlns:p14="http://schemas.microsoft.com/office/powerpoint/2010/main" val="1114969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23</a:t>
            </a:fld>
            <a:endParaRPr lang="de-DE"/>
          </a:p>
        </p:txBody>
      </p:sp>
    </p:spTree>
    <p:extLst>
      <p:ext uri="{BB962C8B-B14F-4D97-AF65-F5344CB8AC3E}">
        <p14:creationId xmlns:p14="http://schemas.microsoft.com/office/powerpoint/2010/main" val="287640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3</a:t>
            </a:fld>
            <a:endParaRPr lang="de-DE"/>
          </a:p>
        </p:txBody>
      </p:sp>
    </p:spTree>
    <p:extLst>
      <p:ext uri="{BB962C8B-B14F-4D97-AF65-F5344CB8AC3E}">
        <p14:creationId xmlns:p14="http://schemas.microsoft.com/office/powerpoint/2010/main" val="122843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4</a:t>
            </a:fld>
            <a:endParaRPr lang="de-DE"/>
          </a:p>
        </p:txBody>
      </p:sp>
    </p:spTree>
    <p:extLst>
      <p:ext uri="{BB962C8B-B14F-4D97-AF65-F5344CB8AC3E}">
        <p14:creationId xmlns:p14="http://schemas.microsoft.com/office/powerpoint/2010/main" val="157128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5</a:t>
            </a:fld>
            <a:endParaRPr lang="de-DE"/>
          </a:p>
        </p:txBody>
      </p:sp>
    </p:spTree>
    <p:extLst>
      <p:ext uri="{BB962C8B-B14F-4D97-AF65-F5344CB8AC3E}">
        <p14:creationId xmlns:p14="http://schemas.microsoft.com/office/powerpoint/2010/main" val="426699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6</a:t>
            </a:fld>
            <a:endParaRPr lang="de-DE"/>
          </a:p>
        </p:txBody>
      </p:sp>
    </p:spTree>
    <p:extLst>
      <p:ext uri="{BB962C8B-B14F-4D97-AF65-F5344CB8AC3E}">
        <p14:creationId xmlns:p14="http://schemas.microsoft.com/office/powerpoint/2010/main" val="71940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7</a:t>
            </a:fld>
            <a:endParaRPr lang="de-DE"/>
          </a:p>
        </p:txBody>
      </p:sp>
    </p:spTree>
    <p:extLst>
      <p:ext uri="{BB962C8B-B14F-4D97-AF65-F5344CB8AC3E}">
        <p14:creationId xmlns:p14="http://schemas.microsoft.com/office/powerpoint/2010/main" val="420437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8</a:t>
            </a:fld>
            <a:endParaRPr lang="de-DE"/>
          </a:p>
        </p:txBody>
      </p:sp>
    </p:spTree>
    <p:extLst>
      <p:ext uri="{BB962C8B-B14F-4D97-AF65-F5344CB8AC3E}">
        <p14:creationId xmlns:p14="http://schemas.microsoft.com/office/powerpoint/2010/main" val="133168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9</a:t>
            </a:fld>
            <a:endParaRPr lang="de-DE"/>
          </a:p>
        </p:txBody>
      </p:sp>
    </p:spTree>
    <p:extLst>
      <p:ext uri="{BB962C8B-B14F-4D97-AF65-F5344CB8AC3E}">
        <p14:creationId xmlns:p14="http://schemas.microsoft.com/office/powerpoint/2010/main" val="626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a:t>Titelmasterformat durch Klicken bearbeiten</a:t>
            </a:r>
            <a:endParaRPr kumimoji="0" lang="en-US" dirty="0"/>
          </a:p>
        </p:txBody>
      </p:sp>
      <p:pic>
        <p:nvPicPr>
          <p:cNvPr id="13" name="Grafik 12" descr="Logo_FSU_Wortmarke.png"/>
          <p:cNvPicPr>
            <a:picLocks noChangeAspect="1"/>
          </p:cNvPicPr>
          <p:nvPr/>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110594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96105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365342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92570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23874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983877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a:t>Text </a:t>
            </a:r>
            <a:r>
              <a:rPr kumimoji="0" lang="de-DE" dirty="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70789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140900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570854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85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415832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t>‹Nr.›</a:t>
            </a:fld>
            <a:endParaRPr lang="de-DE"/>
          </a:p>
        </p:txBody>
      </p:sp>
    </p:spTree>
    <p:extLst>
      <p:ext uri="{BB962C8B-B14F-4D97-AF65-F5344CB8AC3E}">
        <p14:creationId xmlns:p14="http://schemas.microsoft.com/office/powerpoint/2010/main" val="289015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085505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53369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23725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086736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a:t>Text </a:t>
            </a:r>
            <a:r>
              <a:rPr kumimoji="0" lang="de-DE" dirty="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1398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8914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624592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758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dirty="0"/>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dirty="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400346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07572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724180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623105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983633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586807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a:t>Text </a:t>
            </a:r>
            <a:r>
              <a:rPr kumimoji="0" lang="de-DE" dirty="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79330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978251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p:txBody>
      </p:sp>
      <p:sp>
        <p:nvSpPr>
          <p:cNvPr id="13" name="Foliennummernplatzhalter 12"/>
          <p:cNvSpPr>
            <a:spLocks noGrp="1"/>
          </p:cNvSpPr>
          <p:nvPr>
            <p:ph type="sldNum" sz="quarter" idx="10"/>
          </p:nvPr>
        </p:nvSpPr>
        <p:spPr/>
        <p:txBody>
          <a:bodyPr rIns="0"/>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815614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8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t>‹Nr.›</a:t>
            </a:fld>
            <a:endParaRPr lang="de-DE"/>
          </a:p>
        </p:txBody>
      </p:sp>
    </p:spTree>
    <p:extLst>
      <p:ext uri="{BB962C8B-B14F-4D97-AF65-F5344CB8AC3E}">
        <p14:creationId xmlns:p14="http://schemas.microsoft.com/office/powerpoint/2010/main" val="297761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321664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a:t>Text </a:t>
            </a:r>
            <a:r>
              <a:rPr kumimoji="0" lang="de-DE" dirty="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165641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199461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31643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46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t>‹Nr.›</a:t>
            </a:fld>
            <a:endParaRPr lang="de-DE"/>
          </a:p>
        </p:txBody>
      </p:sp>
      <p:pic>
        <p:nvPicPr>
          <p:cNvPr id="11" name="Grafik 10" descr="Logo_FSU_Wortmarke.png"/>
          <p:cNvPicPr>
            <a:picLocks noChangeAspect="1"/>
          </p:cNvPicPr>
          <p:nvPr/>
        </p:nvPicPr>
        <p:blipFill>
          <a:blip r:embed="rId11"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3398138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p:nvPicPr>
        <p:blipFill>
          <a:blip r:embed="rId11"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527467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p:nvPicPr>
        <p:blipFill>
          <a:blip r:embed="rId11"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38448716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userDrawn="1"/>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userDrawn="1"/>
        </p:nvPicPr>
        <p:blipFill>
          <a:blip r:embed="rId11"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12037359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hyperlink" Target="https://www.matthes-seitz-berlin.de/buch/die-utopie-des-sozialismus.html?lid=3"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hyperlink" Target="https://la-u.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2780928"/>
            <a:ext cx="8492480" cy="3816424"/>
          </a:xfrm>
        </p:spPr>
        <p:txBody>
          <a:bodyPr>
            <a:normAutofit fontScale="90000"/>
          </a:bodyPr>
          <a:lstStyle/>
          <a:p>
            <a:r>
              <a:rPr lang="de-DE" sz="4000" dirty="0"/>
              <a:t>Sackgasse Kapitalismus und die sozialistische Nachhaltigkeitsrevolution</a:t>
            </a:r>
            <a:br>
              <a:rPr lang="de-DE" sz="3100" dirty="0"/>
            </a:br>
            <a:r>
              <a:rPr lang="de-DE" sz="2000" b="0" dirty="0"/>
              <a:t>Prof. Dr. Klaus Dörre</a:t>
            </a:r>
            <a:br>
              <a:rPr lang="de-DE" sz="2000" b="0" dirty="0"/>
            </a:br>
            <a:r>
              <a:rPr lang="de-DE" sz="2000" b="0" i="1" dirty="0"/>
              <a:t>Friedrich-Schiller-Universität Jena</a:t>
            </a:r>
            <a:br>
              <a:rPr lang="de-DE" sz="2000" b="0" i="1" dirty="0"/>
            </a:br>
            <a:br>
              <a:rPr lang="de-DE" sz="2000" b="0" i="1" dirty="0"/>
            </a:br>
            <a:br>
              <a:rPr lang="de-DE" sz="2000" b="0" i="1" dirty="0"/>
            </a:br>
            <a:r>
              <a:rPr lang="de-DE" sz="2000" b="0" i="1" dirty="0"/>
              <a:t>Überlingen</a:t>
            </a:r>
            <a:br>
              <a:rPr lang="de-DE" sz="2000" b="0" dirty="0"/>
            </a:br>
            <a:r>
              <a:rPr lang="de-DE" sz="3200" b="0" dirty="0"/>
              <a:t>27. Oktober 2023</a:t>
            </a:r>
            <a:br>
              <a:rPr lang="de-DE" sz="3200" b="0" dirty="0"/>
            </a:br>
            <a:r>
              <a:rPr lang="de-DE" sz="2000" b="0" dirty="0"/>
              <a:t>Überlinger Friedenstage: </a:t>
            </a:r>
            <a:br>
              <a:rPr lang="de-DE" sz="2000" b="0" dirty="0"/>
            </a:br>
            <a:r>
              <a:rPr lang="de-DE" sz="1800" b="0" dirty="0"/>
              <a:t>Sackgasse Kapitalismus. Wie Privat- und Wirtschaftsinteressen Frieden, </a:t>
            </a:r>
            <a:br>
              <a:rPr lang="de-DE" sz="1800" b="0" dirty="0"/>
            </a:br>
            <a:r>
              <a:rPr lang="de-DE" sz="1800" b="0" dirty="0"/>
              <a:t>Demokratie und Mitwelt zerstören – und wie aus der Krise Neues entstehen kann</a:t>
            </a:r>
            <a:br>
              <a:rPr lang="de-DE" sz="1800" b="0" dirty="0"/>
            </a:br>
            <a:endParaRPr lang="de-DE" sz="2000" b="0" i="1" dirty="0"/>
          </a:p>
        </p:txBody>
      </p:sp>
    </p:spTree>
    <p:extLst>
      <p:ext uri="{BB962C8B-B14F-4D97-AF65-F5344CB8AC3E}">
        <p14:creationId xmlns:p14="http://schemas.microsoft.com/office/powerpoint/2010/main" val="54292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Grafik 60">
            <a:extLst>
              <a:ext uri="{FF2B5EF4-FFF2-40B4-BE49-F238E27FC236}">
                <a16:creationId xmlns:a16="http://schemas.microsoft.com/office/drawing/2014/main" id="{793B9654-B432-460C-A378-5476CEB3F7D4}"/>
              </a:ext>
            </a:extLst>
          </p:cNvPr>
          <p:cNvPicPr>
            <a:picLocks noChangeAspect="1"/>
          </p:cNvPicPr>
          <p:nvPr/>
        </p:nvPicPr>
        <p:blipFill>
          <a:blip r:embed="rId3"/>
          <a:stretch>
            <a:fillRect/>
          </a:stretch>
        </p:blipFill>
        <p:spPr>
          <a:xfrm>
            <a:off x="450274" y="1415800"/>
            <a:ext cx="8243451" cy="3957416"/>
          </a:xfrm>
          <a:prstGeom prst="rect">
            <a:avLst/>
          </a:prstGeom>
        </p:spPr>
      </p:pic>
    </p:spTree>
    <p:extLst>
      <p:ext uri="{BB962C8B-B14F-4D97-AF65-F5344CB8AC3E}">
        <p14:creationId xmlns:p14="http://schemas.microsoft.com/office/powerpoint/2010/main" val="187083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2226754" y="908720"/>
            <a:ext cx="4690492" cy="5441444"/>
          </a:xfrm>
          <a:prstGeom prst="rect">
            <a:avLst/>
          </a:prstGeom>
          <a:noFill/>
          <a:ln>
            <a:noFill/>
          </a:ln>
        </p:spPr>
      </p:pic>
    </p:spTree>
    <p:extLst>
      <p:ext uri="{BB962C8B-B14F-4D97-AF65-F5344CB8AC3E}">
        <p14:creationId xmlns:p14="http://schemas.microsoft.com/office/powerpoint/2010/main" val="292758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03608"/>
            <a:ext cx="8535770" cy="4113624"/>
          </a:xfrm>
          <a:prstGeom prst="rect">
            <a:avLst/>
          </a:prstGeom>
        </p:spPr>
      </p:pic>
      <p:sp>
        <p:nvSpPr>
          <p:cNvPr id="4" name="Textfeld 3"/>
          <p:cNvSpPr txBox="1"/>
          <p:nvPr/>
        </p:nvSpPr>
        <p:spPr>
          <a:xfrm>
            <a:off x="323528" y="5661248"/>
            <a:ext cx="6552728" cy="276999"/>
          </a:xfrm>
          <a:prstGeom prst="rect">
            <a:avLst/>
          </a:prstGeom>
          <a:noFill/>
        </p:spPr>
        <p:txBody>
          <a:bodyPr wrap="square" rtlCol="0">
            <a:spAutoFit/>
          </a:bodyPr>
          <a:lstStyle/>
          <a:p>
            <a:r>
              <a:rPr lang="de-DE" sz="1200" i="1" dirty="0">
                <a:solidFill>
                  <a:schemeClr val="tx2"/>
                </a:solidFill>
              </a:rPr>
              <a:t>Quelle: Lucas </a:t>
            </a:r>
            <a:r>
              <a:rPr lang="de-DE" sz="1200" i="1" dirty="0" err="1">
                <a:solidFill>
                  <a:schemeClr val="tx2"/>
                </a:solidFill>
              </a:rPr>
              <a:t>Chancel</a:t>
            </a:r>
            <a:r>
              <a:rPr lang="de-DE" sz="1200" i="1" dirty="0">
                <a:solidFill>
                  <a:schemeClr val="tx2"/>
                </a:solidFill>
              </a:rPr>
              <a:t>: </a:t>
            </a:r>
            <a:r>
              <a:rPr lang="en-US" sz="1200" i="1" dirty="0">
                <a:solidFill>
                  <a:schemeClr val="tx2"/>
                </a:solidFill>
              </a:rPr>
              <a:t>Global carbon inequality over 1990–2019</a:t>
            </a:r>
            <a:r>
              <a:rPr lang="de-DE" sz="1200" i="1" dirty="0">
                <a:solidFill>
                  <a:schemeClr val="tx2"/>
                </a:solidFill>
              </a:rPr>
              <a:t>, in: Nature </a:t>
            </a:r>
            <a:r>
              <a:rPr lang="de-DE" sz="1200" i="1" dirty="0" err="1">
                <a:solidFill>
                  <a:schemeClr val="tx2"/>
                </a:solidFill>
              </a:rPr>
              <a:t>Sustainability</a:t>
            </a:r>
            <a:r>
              <a:rPr lang="de-DE" sz="1200" i="1" dirty="0">
                <a:solidFill>
                  <a:schemeClr val="tx2"/>
                </a:solidFill>
              </a:rPr>
              <a:t> (2022), Fig. 3</a:t>
            </a:r>
            <a:endParaRPr lang="en-US" sz="1200" i="1" dirty="0">
              <a:solidFill>
                <a:schemeClr val="tx2"/>
              </a:solidFill>
            </a:endParaRPr>
          </a:p>
        </p:txBody>
      </p:sp>
    </p:spTree>
    <p:extLst>
      <p:ext uri="{BB962C8B-B14F-4D97-AF65-F5344CB8AC3E}">
        <p14:creationId xmlns:p14="http://schemas.microsoft.com/office/powerpoint/2010/main" val="15166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28596" y="1196752"/>
            <a:ext cx="8319868" cy="4680520"/>
          </a:xfrm>
        </p:spPr>
        <p:txBody>
          <a:bodyPr>
            <a:noAutofit/>
          </a:bodyPr>
          <a:lstStyle/>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Neue Studie Lucas </a:t>
            </a:r>
            <a:r>
              <a:rPr lang="de-DE" sz="2200" dirty="0" err="1">
                <a:effectLst/>
                <a:latin typeface="Calibri" panose="020F0502020204030204" pitchFamily="34" charset="0"/>
                <a:ea typeface="Calibri" panose="020F0502020204030204" pitchFamily="34" charset="0"/>
                <a:cs typeface="Times New Roman" panose="02020603050405020304" pitchFamily="18" charset="0"/>
              </a:rPr>
              <a:t>Chancel</a:t>
            </a:r>
            <a:r>
              <a:rPr lang="de-DE" sz="2200" dirty="0">
                <a:effectLst/>
                <a:latin typeface="Calibri" panose="020F0502020204030204" pitchFamily="34" charset="0"/>
                <a:ea typeface="Calibri" panose="020F0502020204030204" pitchFamily="34" charset="0"/>
                <a:cs typeface="Times New Roman" panose="02020603050405020304" pitchFamily="18" charset="0"/>
              </a:rPr>
              <a:t>: </a:t>
            </a:r>
            <a:br>
              <a:rPr lang="de-DE" sz="2200" dirty="0">
                <a:effectLst/>
                <a:latin typeface="Calibri" panose="020F0502020204030204" pitchFamily="34" charset="0"/>
                <a:ea typeface="Calibri" panose="020F0502020204030204" pitchFamily="34" charset="0"/>
                <a:cs typeface="Times New Roman" panose="02020603050405020304" pitchFamily="18" charset="0"/>
              </a:rPr>
            </a:br>
            <a:r>
              <a:rPr lang="de-DE" sz="2200" dirty="0">
                <a:effectLst/>
                <a:latin typeface="Calibri" panose="020F0502020204030204" pitchFamily="34" charset="0"/>
                <a:ea typeface="Calibri" panose="020F0502020204030204" pitchFamily="34" charset="0"/>
                <a:cs typeface="Times New Roman" panose="02020603050405020304" pitchFamily="18" charset="0"/>
              </a:rPr>
              <a:t>Verknüpfung Vermögensungleichheit/Emissionsausstoß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t>
            </a:r>
            <a:r>
              <a:rPr lang="de-DE" sz="1800" b="0" i="1" u="none" strike="noStrike" baseline="0" dirty="0">
                <a:latin typeface="Whitney-Semibold"/>
              </a:rPr>
              <a:t>Lucas </a:t>
            </a:r>
            <a:r>
              <a:rPr lang="de-DE" sz="1800" b="0" i="1" u="none" strike="noStrike" baseline="0" dirty="0" err="1">
                <a:latin typeface="Whitney-Semibold"/>
              </a:rPr>
              <a:t>Chancel</a:t>
            </a:r>
            <a:r>
              <a:rPr lang="de-DE" sz="1800" b="0" i="1" u="none" strike="noStrike" baseline="0" dirty="0">
                <a:latin typeface="Whitney-Semibold"/>
              </a:rPr>
              <a:t>: </a:t>
            </a:r>
            <a:r>
              <a:rPr lang="en-US" sz="1800" b="0" i="1" u="none" strike="noStrike" baseline="0" dirty="0">
                <a:latin typeface="Whitney-Semibold"/>
              </a:rPr>
              <a:t>Global carbon inequality over 1990–2019,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Nature </a:t>
            </a:r>
            <a:r>
              <a:rPr lang="de-DE" sz="1800" i="1" dirty="0" err="1">
                <a:effectLst/>
                <a:latin typeface="Calibri" panose="020F0502020204030204" pitchFamily="34" charset="0"/>
                <a:ea typeface="Calibri" panose="020F0502020204030204" pitchFamily="34" charset="0"/>
                <a:cs typeface="Times New Roman" panose="02020603050405020304" pitchFamily="18" charset="0"/>
              </a:rPr>
              <a:t>Sustainibility</a:t>
            </a:r>
            <a:r>
              <a:rPr lang="de-DE" sz="1800" i="1" dirty="0">
                <a:effectLst/>
                <a:latin typeface="Calibri" panose="020F0502020204030204" pitchFamily="34" charset="0"/>
                <a:ea typeface="Calibri" panose="020F0502020204030204" pitchFamily="34" charset="0"/>
                <a:cs typeface="Times New Roman" panose="02020603050405020304" pitchFamily="18" charset="0"/>
              </a:rPr>
              <a:t> 2022</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Arial" panose="020B060402020202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Seit 1990 hat die ärmere Hälfte der Weltbevölkerung 16 Prozent aller Emissionen verursacht; das obere eine Prozent stieß knapp ein Viertel der Emissionen aus. Die größten Emitter kommen aus allen Weltregionen.</a:t>
            </a:r>
          </a:p>
          <a:p>
            <a:pPr marL="342900" lvl="0" indent="-342900">
              <a:lnSpc>
                <a:spcPct val="107000"/>
              </a:lnSpc>
              <a:spcAft>
                <a:spcPts val="1200"/>
              </a:spcAft>
              <a:buFont typeface="Arial" panose="020B060402020202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Während 1990 62 Prozent der Emissionen durch die Ungleichheiten zwischen Ländern verursacht wurden, waren 2019 nahezu 2/3 aller Emissionen auf Ungleichheiten innerhalb nationaler Gesellschaften zurückzuführen.</a:t>
            </a:r>
          </a:p>
        </p:txBody>
      </p:sp>
    </p:spTree>
    <p:extLst>
      <p:ext uri="{BB962C8B-B14F-4D97-AF65-F5344CB8AC3E}">
        <p14:creationId xmlns:p14="http://schemas.microsoft.com/office/powerpoint/2010/main" val="108888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28596" y="764704"/>
            <a:ext cx="8319868" cy="5616624"/>
          </a:xfrm>
        </p:spPr>
        <p:txBody>
          <a:bodyPr>
            <a:noAutofit/>
          </a:bodyPr>
          <a:lstStyle/>
          <a:p>
            <a:pPr marL="342900" lvl="0" indent="-342900">
              <a:lnSpc>
                <a:spcPct val="107000"/>
              </a:lnSpc>
              <a:spcAft>
                <a:spcPts val="600"/>
              </a:spcAft>
              <a:buFont typeface="Arial" panose="020B060402020202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Zeit, in der die untersten Einkommensgruppen der reichen Länder mehr emittierten als die wohlhabendsten Gruppen der armen Staaten, ist vorbei. Heute emittieren die unteren und mittleren Vermögens- und Einkommensgruppen in Europa und Nordamerika deutlich weniger als die oberen 10 Prozent in Asien, Russland und Lateinamerika.</a:t>
            </a:r>
          </a:p>
          <a:p>
            <a:pPr marL="342900" lvl="0" indent="-342900">
              <a:lnSpc>
                <a:spcPct val="107000"/>
              </a:lnSpc>
              <a:spcAft>
                <a:spcPts val="600"/>
              </a:spcAft>
              <a:buFont typeface="Arial" panose="020B060402020202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Emissionen der ärmeren Bevölkerungshälfte in Europa und Nordamerika sind seit 1990 um mehr als ein Viertel zurückgegangen, während sie in den Entwicklungsländern im gleichen Ausmaß zugenommen haben; die unteren und mittleren Einkommens-/Vermögensgruppen in Europa und Nordamerika haben Werte erreicht, die denen der Pariser Klimaziele (nahezu) entsprechen.</a:t>
            </a:r>
          </a:p>
          <a:p>
            <a:pPr marL="342900" lvl="0" indent="-342900">
              <a:lnSpc>
                <a:spcPct val="107000"/>
              </a:lnSpc>
              <a:spcAft>
                <a:spcPts val="600"/>
              </a:spcAft>
              <a:buFont typeface="Arial" panose="020B060402020202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reichsten 10 Prozent in den reichen Ländern verursachen jährlich nahezu die Hälfte der klimaschädlichen Emissionen; die ärmere Hälfte ist für ca. 11,5 Prozent der Emissionen verantwortlich. Das reichste Prozent emittiert 26 Prozent mehr als vor 30 Jahren, das reichste 0,01 Prozent 80 Prozent mehr. Hauptursache sind die Investitionen, nicht der Konsum.</a:t>
            </a: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168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sz="half" idx="2"/>
          </p:nvPr>
        </p:nvSpPr>
        <p:spPr>
          <a:xfrm>
            <a:off x="428596" y="1952836"/>
            <a:ext cx="8286808" cy="2952328"/>
          </a:xfrm>
        </p:spPr>
        <p:txBody>
          <a:bodyPr>
            <a:noAutofit/>
          </a:bodyPr>
          <a:lstStyle/>
          <a:p>
            <a:r>
              <a:rPr lang="de-DE" b="1" dirty="0"/>
              <a:t>These: </a:t>
            </a:r>
          </a:p>
          <a:p>
            <a:r>
              <a:rPr lang="de-DE" sz="2200" dirty="0"/>
              <a:t>In einer gesellschaftlichen Transformationsperiode genügt es nicht, nur an den Symptomen herumzudoktern. Vielmehr gilt es, eine Krankheit zu besiegen und Systemfehler zu korrigieren. Neosozialistische Optionen wird es nur im Plural geben. Für eine Diskussion eigenen sich diverse Kernprojekte. </a:t>
            </a:r>
          </a:p>
          <a:p>
            <a:endParaRPr lang="de-DE" sz="2200" dirty="0"/>
          </a:p>
          <a:p>
            <a:endParaRPr lang="de-DE" sz="2200" dirty="0"/>
          </a:p>
        </p:txBody>
      </p:sp>
    </p:spTree>
    <p:extLst>
      <p:ext uri="{BB962C8B-B14F-4D97-AF65-F5344CB8AC3E}">
        <p14:creationId xmlns:p14="http://schemas.microsoft.com/office/powerpoint/2010/main" val="6523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772" y="2044836"/>
            <a:ext cx="2865630" cy="3976452"/>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403" y="1988840"/>
            <a:ext cx="2802886" cy="4031755"/>
          </a:xfrm>
          <a:prstGeom prst="rect">
            <a:avLst/>
          </a:prstGeom>
        </p:spPr>
      </p:pic>
      <p:sp>
        <p:nvSpPr>
          <p:cNvPr id="5" name="Inhaltsplatzhalter 1"/>
          <p:cNvSpPr txBox="1">
            <a:spLocks/>
          </p:cNvSpPr>
          <p:nvPr/>
        </p:nvSpPr>
        <p:spPr>
          <a:xfrm>
            <a:off x="539552" y="6021288"/>
            <a:ext cx="8286808" cy="432048"/>
          </a:xfrm>
          <a:prstGeom prst="rect">
            <a:avLst/>
          </a:prstGeom>
        </p:spPr>
        <p:txBody>
          <a:bodyPr vert="horz" lIns="36000" tIns="91440" rtlCol="0">
            <a:noAutofit/>
          </a:bodyPr>
          <a:lstStyle>
            <a:lvl1pPr marL="118800" indent="0" algn="l" rtl="0" eaLnBrk="1" latinLnBrk="0" hangingPunct="1">
              <a:lnSpc>
                <a:spcPct val="130000"/>
              </a:lnSpc>
              <a:spcBef>
                <a:spcPts val="0"/>
              </a:spcBef>
              <a:buClr>
                <a:schemeClr val="accent1"/>
              </a:buClr>
              <a:buSzPct val="80000"/>
              <a:buFont typeface="Arial" pitchFamily="34" charset="0"/>
              <a:buNone/>
              <a:defRPr kumimoji="0" sz="24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0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18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16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1600" kern="120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6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6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6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600" kern="1200" baseline="0">
                <a:solidFill>
                  <a:schemeClr val="tx1"/>
                </a:solidFill>
                <a:latin typeface="+mn-lt"/>
                <a:ea typeface="+mn-ea"/>
                <a:cs typeface="+mn-cs"/>
              </a:defRPr>
            </a:lvl9pPr>
            <a:extLst/>
          </a:lstStyle>
          <a:p>
            <a:r>
              <a:rPr lang="de-DE" sz="1200" i="1" dirty="0"/>
              <a:t>Quelle: Global </a:t>
            </a:r>
            <a:r>
              <a:rPr lang="de-DE" sz="1200" i="1" dirty="0" err="1"/>
              <a:t>Policy</a:t>
            </a:r>
            <a:r>
              <a:rPr lang="de-DE" sz="1200" i="1" dirty="0"/>
              <a:t> Forum (Hrsg.): Agenda 2030: Wo steht die Welt? 5 Jahre SDGs – eine Zwischenbilanz, Bonn 2020, S. 12-13.</a:t>
            </a:r>
            <a:endParaRPr lang="de-DE" dirty="0">
              <a:solidFill>
                <a:srgbClr val="FF0000"/>
              </a:solidFill>
            </a:endParaRPr>
          </a:p>
        </p:txBody>
      </p:sp>
      <p:sp>
        <p:nvSpPr>
          <p:cNvPr id="6" name="Inhaltsplatzhalter 2"/>
          <p:cNvSpPr>
            <a:spLocks noGrp="1"/>
          </p:cNvSpPr>
          <p:nvPr>
            <p:ph sz="half" idx="2"/>
          </p:nvPr>
        </p:nvSpPr>
        <p:spPr>
          <a:xfrm>
            <a:off x="428596" y="1340768"/>
            <a:ext cx="8286808" cy="576757"/>
          </a:xfrm>
        </p:spPr>
        <p:txBody>
          <a:bodyPr>
            <a:noAutofit/>
          </a:bodyPr>
          <a:lstStyle/>
          <a:p>
            <a:pPr marL="576000" lvl="0" indent="-457200">
              <a:buSzPct val="100000"/>
              <a:buFont typeface="+mj-lt"/>
              <a:buAutoNum type="arabicParenBoth"/>
            </a:pPr>
            <a:r>
              <a:rPr lang="de-DE" sz="2200" dirty="0"/>
              <a:t>SDGs als normatives Fundament, Abkehr vom BIP</a:t>
            </a:r>
          </a:p>
        </p:txBody>
      </p:sp>
      <p:sp>
        <p:nvSpPr>
          <p:cNvPr id="7" name="Textplatzhalter 2"/>
          <p:cNvSpPr>
            <a:spLocks noGrp="1"/>
          </p:cNvSpPr>
          <p:nvPr>
            <p:ph type="body" idx="1"/>
          </p:nvPr>
        </p:nvSpPr>
        <p:spPr>
          <a:xfrm>
            <a:off x="428596" y="764704"/>
            <a:ext cx="8286808" cy="571504"/>
          </a:xfrm>
        </p:spPr>
        <p:txBody>
          <a:bodyPr/>
          <a:lstStyle/>
          <a:p>
            <a:r>
              <a:rPr lang="de-DE" dirty="0"/>
              <a:t>Fundamente</a:t>
            </a:r>
          </a:p>
        </p:txBody>
      </p:sp>
    </p:spTree>
    <p:extLst>
      <p:ext uri="{BB962C8B-B14F-4D97-AF65-F5344CB8AC3E}">
        <p14:creationId xmlns:p14="http://schemas.microsoft.com/office/powerpoint/2010/main" val="258718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sz="half" idx="2"/>
          </p:nvPr>
        </p:nvSpPr>
        <p:spPr>
          <a:xfrm>
            <a:off x="428596" y="1268760"/>
            <a:ext cx="8286808" cy="4680520"/>
          </a:xfrm>
        </p:spPr>
        <p:txBody>
          <a:bodyPr>
            <a:noAutofit/>
          </a:bodyPr>
          <a:lstStyle/>
          <a:p>
            <a:r>
              <a:rPr lang="de-DE" b="1" dirty="0"/>
              <a:t>Was spricht für Nachhaltigkeitsziele als neue Rechtsfertigungsordnung:</a:t>
            </a:r>
          </a:p>
          <a:p>
            <a:endParaRPr lang="de-DE" b="1" dirty="0"/>
          </a:p>
          <a:p>
            <a:pPr marL="461700" indent="-342900">
              <a:buFont typeface="Arial" panose="020B0604020202020204" pitchFamily="34" charset="0"/>
              <a:buChar char="•"/>
            </a:pPr>
            <a:r>
              <a:rPr lang="de-DE" sz="2200" dirty="0"/>
              <a:t>universalistisch,</a:t>
            </a:r>
          </a:p>
          <a:p>
            <a:pPr marL="461700" indent="-342900">
              <a:buFont typeface="Arial" panose="020B0604020202020204" pitchFamily="34" charset="0"/>
              <a:buChar char="•"/>
            </a:pPr>
            <a:r>
              <a:rPr lang="de-DE" sz="2200" dirty="0"/>
              <a:t>Global,</a:t>
            </a:r>
          </a:p>
          <a:p>
            <a:pPr marL="461700" indent="-342900">
              <a:buFont typeface="Arial" panose="020B0604020202020204" pitchFamily="34" charset="0"/>
              <a:buChar char="•"/>
            </a:pPr>
            <a:r>
              <a:rPr lang="de-DE" sz="2200" dirty="0" err="1"/>
              <a:t>integrationistisch</a:t>
            </a:r>
            <a:r>
              <a:rPr lang="de-DE" sz="2200" dirty="0"/>
              <a:t>,</a:t>
            </a:r>
          </a:p>
          <a:p>
            <a:pPr marL="461700" indent="-342900">
              <a:buFont typeface="Arial" panose="020B0604020202020204" pitchFamily="34" charset="0"/>
              <a:buChar char="•"/>
            </a:pPr>
            <a:r>
              <a:rPr lang="de-DE" sz="2200" dirty="0"/>
              <a:t>prüfbar,</a:t>
            </a:r>
          </a:p>
          <a:p>
            <a:pPr marL="461700" indent="-342900">
              <a:buFont typeface="Arial" panose="020B0604020202020204" pitchFamily="34" charset="0"/>
              <a:buChar char="•"/>
            </a:pPr>
            <a:r>
              <a:rPr lang="de-DE" sz="2200" dirty="0"/>
              <a:t>politikoffen,</a:t>
            </a:r>
          </a:p>
          <a:p>
            <a:pPr marL="461700" indent="-342900">
              <a:buFont typeface="Arial" panose="020B0604020202020204" pitchFamily="34" charset="0"/>
              <a:buChar char="•"/>
            </a:pPr>
            <a:r>
              <a:rPr lang="de-DE" sz="2200" dirty="0"/>
              <a:t>akzeptiert, spalten auf der richtigen Achse.</a:t>
            </a:r>
          </a:p>
        </p:txBody>
      </p:sp>
    </p:spTree>
    <p:extLst>
      <p:ext uri="{BB962C8B-B14F-4D97-AF65-F5344CB8AC3E}">
        <p14:creationId xmlns:p14="http://schemas.microsoft.com/office/powerpoint/2010/main" val="352395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28596" y="836712"/>
            <a:ext cx="8319868" cy="5544616"/>
          </a:xfrm>
        </p:spPr>
        <p:txBody>
          <a:bodyPr>
            <a:noAutofit/>
          </a:bodyPr>
          <a:lstStyle/>
          <a:p>
            <a:r>
              <a:rPr lang="de-DE" dirty="0"/>
              <a:t>Nötig sind:</a:t>
            </a:r>
          </a:p>
          <a:p>
            <a:pPr marL="461700" lvl="0" indent="-342900">
              <a:lnSpc>
                <a:spcPct val="100000"/>
              </a:lnSpc>
              <a:buFont typeface="Arial" panose="020B0604020202020204" pitchFamily="34" charset="0"/>
              <a:buChar char="•"/>
            </a:pPr>
            <a:r>
              <a:rPr lang="de-DE" sz="2000" dirty="0"/>
              <a:t>kollektives Selbsteigentum;</a:t>
            </a:r>
          </a:p>
          <a:p>
            <a:pPr marL="461700" lvl="0" indent="-342900">
              <a:lnSpc>
                <a:spcPct val="100000"/>
              </a:lnSpc>
              <a:buFont typeface="Arial" panose="020B0604020202020204" pitchFamily="34" charset="0"/>
              <a:buChar char="•"/>
            </a:pPr>
            <a:r>
              <a:rPr lang="de-DE" sz="2000" dirty="0"/>
              <a:t>umfassende Wirtschaftsdemokratie;</a:t>
            </a:r>
          </a:p>
          <a:p>
            <a:pPr marL="461700" lvl="0" indent="-342900">
              <a:lnSpc>
                <a:spcPct val="100000"/>
              </a:lnSpc>
              <a:buFont typeface="Arial" panose="020B0604020202020204" pitchFamily="34" charset="0"/>
              <a:buChar char="•"/>
            </a:pPr>
            <a:r>
              <a:rPr lang="de-DE" sz="2000" dirty="0"/>
              <a:t>Übergang zu einer Qualitätsproduktion langlebiger Güter und nachhaltiger Dienstleitungen;</a:t>
            </a:r>
          </a:p>
          <a:p>
            <a:pPr marL="461700" lvl="0" indent="-342900">
              <a:lnSpc>
                <a:spcPct val="100000"/>
              </a:lnSpc>
              <a:buFont typeface="Arial" panose="020B0604020202020204" pitchFamily="34" charset="0"/>
              <a:buChar char="•"/>
            </a:pPr>
            <a:r>
              <a:rPr lang="de-DE" sz="2000" dirty="0"/>
              <a:t>demokratische Umverteilung zugunsten der Ärmsten </a:t>
            </a:r>
            <a:r>
              <a:rPr lang="de-DE" sz="2000" dirty="0" err="1"/>
              <a:t>un</a:t>
            </a:r>
            <a:r>
              <a:rPr lang="de-DE" sz="2000" dirty="0"/>
              <a:t> der Peripherie;</a:t>
            </a:r>
          </a:p>
          <a:p>
            <a:pPr marL="461700" lvl="0" indent="-342900">
              <a:lnSpc>
                <a:spcPct val="100000"/>
              </a:lnSpc>
              <a:buFont typeface="Arial" panose="020B0604020202020204" pitchFamily="34" charset="0"/>
              <a:buChar char="•"/>
            </a:pPr>
            <a:r>
              <a:rPr lang="de-DE" sz="2000" dirty="0"/>
              <a:t>Transformations- und Nachhaltigkeitsräte;</a:t>
            </a:r>
          </a:p>
          <a:p>
            <a:pPr marL="461700" lvl="0" indent="-342900">
              <a:lnSpc>
                <a:spcPct val="100000"/>
              </a:lnSpc>
              <a:buFont typeface="Arial" panose="020B0604020202020204" pitchFamily="34" charset="0"/>
              <a:buChar char="•"/>
            </a:pPr>
            <a:r>
              <a:rPr lang="de-DE" sz="2000" dirty="0"/>
              <a:t>Eine robuste, öffentlich finanzierte soziale Infrastruktur; die gesellschaftliche Aufwertung von Sorgearbeiten; Care-Revolution;</a:t>
            </a:r>
          </a:p>
          <a:p>
            <a:pPr marL="461700" lvl="0" indent="-342900">
              <a:lnSpc>
                <a:spcPct val="100000"/>
              </a:lnSpc>
              <a:buFont typeface="Arial" panose="020B0604020202020204" pitchFamily="34" charset="0"/>
              <a:buChar char="•"/>
            </a:pPr>
            <a:r>
              <a:rPr lang="de-DE" sz="2000" dirty="0"/>
              <a:t>demokratische makroökonomische Verteilungsplanung;</a:t>
            </a:r>
          </a:p>
          <a:p>
            <a:pPr marL="461700" lvl="0" indent="-342900">
              <a:lnSpc>
                <a:spcPct val="100000"/>
              </a:lnSpc>
              <a:buFont typeface="Arial" panose="020B0604020202020204" pitchFamily="34" charset="0"/>
              <a:buChar char="•"/>
            </a:pPr>
            <a:r>
              <a:rPr lang="de-DE" sz="2000" dirty="0"/>
              <a:t>kooperative Marktwirtschaft im KMU-Sektor.</a:t>
            </a:r>
          </a:p>
          <a:p>
            <a:pPr marL="461700" lvl="0" indent="-342900">
              <a:lnSpc>
                <a:spcPct val="100000"/>
              </a:lnSpc>
              <a:buFont typeface="Arial" panose="020B0604020202020204" pitchFamily="34" charset="0"/>
              <a:buChar char="•"/>
            </a:pPr>
            <a:r>
              <a:rPr lang="de-DE" sz="2000" dirty="0"/>
              <a:t>Neuorganisation der Arbeitsprozesse und Arbeitsvermögen; Aufhebung der funktionalen Arbeitsteilung, kurze Vollzeit für alle und Zeit für Arbeit an Gesellschaft und Demokratie.</a:t>
            </a:r>
          </a:p>
          <a:p>
            <a:pPr marL="461700" lvl="0" indent="-342900">
              <a:lnSpc>
                <a:spcPct val="100000"/>
              </a:lnSpc>
              <a:buFont typeface="Arial" panose="020B0604020202020204" pitchFamily="34" charset="0"/>
              <a:buChar char="•"/>
            </a:pPr>
            <a:r>
              <a:rPr lang="de-DE" sz="2000" dirty="0"/>
              <a:t>eine neue International </a:t>
            </a:r>
            <a:r>
              <a:rPr lang="de-DE" sz="2000" dirty="0" err="1"/>
              <a:t>Economic</a:t>
            </a:r>
            <a:r>
              <a:rPr lang="de-DE" sz="2000" dirty="0"/>
              <a:t> Order (NIEO), die den Ländern des Südens nachhaltige Entwicklungschancen bietet.</a:t>
            </a:r>
          </a:p>
          <a:p>
            <a:pPr marL="461700" lvl="0" indent="-342900">
              <a:lnSpc>
                <a:spcPct val="100000"/>
              </a:lnSpc>
              <a:buFont typeface="Arial" panose="020B0604020202020204" pitchFamily="34" charset="0"/>
              <a:buChar char="•"/>
            </a:pPr>
            <a:r>
              <a:rPr lang="de-DE" sz="2000" dirty="0"/>
              <a:t>transformatives Recht</a:t>
            </a:r>
          </a:p>
        </p:txBody>
      </p:sp>
    </p:spTree>
    <p:extLst>
      <p:ext uri="{BB962C8B-B14F-4D97-AF65-F5344CB8AC3E}">
        <p14:creationId xmlns:p14="http://schemas.microsoft.com/office/powerpoint/2010/main" val="281367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sz="half" idx="2"/>
          </p:nvPr>
        </p:nvSpPr>
        <p:spPr>
          <a:xfrm>
            <a:off x="428596" y="1988840"/>
            <a:ext cx="8286808" cy="2880320"/>
          </a:xfrm>
        </p:spPr>
        <p:txBody>
          <a:bodyPr>
            <a:noAutofit/>
          </a:bodyPr>
          <a:lstStyle/>
          <a:p>
            <a:r>
              <a:rPr lang="de-DE" sz="2200" dirty="0"/>
              <a:t>Wright unterscheidet sieben Wege zu gesellschaftlicher Handlungsfähigkeit – den </a:t>
            </a:r>
            <a:r>
              <a:rPr lang="de-DE" sz="2200" dirty="0" err="1"/>
              <a:t>etatistischen</a:t>
            </a:r>
            <a:r>
              <a:rPr lang="de-DE" sz="2200" dirty="0"/>
              <a:t> Sozialismus, die sozialdemokratisch </a:t>
            </a:r>
            <a:r>
              <a:rPr lang="de-DE" sz="2200" dirty="0" err="1"/>
              <a:t>etatistische</a:t>
            </a:r>
            <a:r>
              <a:rPr lang="de-DE" sz="2200" dirty="0"/>
              <a:t> Regulation, eine assoziative Demokratie, den sozialen Kapitalismus, die kooperative Marktwirtschaft, eine soziale Ökonomie und den partizipatorischen Sozialismus. </a:t>
            </a:r>
          </a:p>
        </p:txBody>
      </p:sp>
    </p:spTree>
    <p:extLst>
      <p:ext uri="{BB962C8B-B14F-4D97-AF65-F5344CB8AC3E}">
        <p14:creationId xmlns:p14="http://schemas.microsoft.com/office/powerpoint/2010/main" val="178873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484784"/>
            <a:ext cx="6983760" cy="3930025"/>
          </a:xfrm>
          <a:prstGeom prst="rect">
            <a:avLst/>
          </a:prstGeom>
        </p:spPr>
      </p:pic>
      <p:sp>
        <p:nvSpPr>
          <p:cNvPr id="5" name="Textfeld 4"/>
          <p:cNvSpPr txBox="1"/>
          <p:nvPr/>
        </p:nvSpPr>
        <p:spPr>
          <a:xfrm>
            <a:off x="1115616" y="5517232"/>
            <a:ext cx="5605381" cy="523220"/>
          </a:xfrm>
          <a:prstGeom prst="rect">
            <a:avLst/>
          </a:prstGeom>
          <a:noFill/>
        </p:spPr>
        <p:txBody>
          <a:bodyPr wrap="none" rtlCol="0">
            <a:spAutoFit/>
          </a:bodyPr>
          <a:lstStyle/>
          <a:p>
            <a:r>
              <a:rPr lang="de-DE" sz="1600" dirty="0">
                <a:solidFill>
                  <a:schemeClr val="tx2"/>
                </a:solidFill>
              </a:rPr>
              <a:t>Studentische Vollversammlung an der Uni Leipzig, Mai 2019</a:t>
            </a:r>
          </a:p>
          <a:p>
            <a:r>
              <a:rPr lang="de-DE" sz="1200" i="1" dirty="0">
                <a:solidFill>
                  <a:schemeClr val="tx2"/>
                </a:solidFill>
              </a:rPr>
              <a:t>Quelle: https://lernenimkampf.net/2019/05/23/studis-aller-fakultaeten-vereinigt-euch/</a:t>
            </a:r>
          </a:p>
        </p:txBody>
      </p:sp>
    </p:spTree>
    <p:extLst>
      <p:ext uri="{BB962C8B-B14F-4D97-AF65-F5344CB8AC3E}">
        <p14:creationId xmlns:p14="http://schemas.microsoft.com/office/powerpoint/2010/main" val="305512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sz="half" idx="2"/>
          </p:nvPr>
        </p:nvSpPr>
        <p:spPr>
          <a:xfrm>
            <a:off x="5868144" y="4509120"/>
            <a:ext cx="2952328" cy="1512168"/>
          </a:xfrm>
        </p:spPr>
        <p:txBody>
          <a:bodyPr>
            <a:noAutofit/>
          </a:bodyPr>
          <a:lstStyle/>
          <a:p>
            <a:r>
              <a:rPr lang="de-DE" sz="1400" dirty="0"/>
              <a:t>Erik </a:t>
            </a:r>
            <a:r>
              <a:rPr lang="de-DE" sz="1400" dirty="0" err="1"/>
              <a:t>Olin</a:t>
            </a:r>
            <a:r>
              <a:rPr lang="de-DE" sz="1400" dirty="0"/>
              <a:t> Wright (2012): Transformation des Kapitalismus, in: Klaus Dörre, Dieter Sauer, Volker </a:t>
            </a:r>
            <a:r>
              <a:rPr lang="de-DE" sz="1400" dirty="0" err="1"/>
              <a:t>Wittke</a:t>
            </a:r>
            <a:r>
              <a:rPr lang="de-DE" sz="1400" dirty="0"/>
              <a:t> (</a:t>
            </a:r>
            <a:r>
              <a:rPr lang="de-DE" sz="1400" dirty="0" err="1"/>
              <a:t>Hg</a:t>
            </a:r>
            <a:r>
              <a:rPr lang="de-DE" sz="1400" dirty="0"/>
              <a:t>.): Kapitalismustheorie und Arbeit, S. 471.</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68760"/>
            <a:ext cx="5046046" cy="4752528"/>
          </a:xfrm>
          <a:prstGeom prst="rect">
            <a:avLst/>
          </a:prstGeom>
        </p:spPr>
      </p:pic>
    </p:spTree>
    <p:extLst>
      <p:ext uri="{BB962C8B-B14F-4D97-AF65-F5344CB8AC3E}">
        <p14:creationId xmlns:p14="http://schemas.microsoft.com/office/powerpoint/2010/main" val="152481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sz="half" idx="2"/>
          </p:nvPr>
        </p:nvSpPr>
        <p:spPr>
          <a:xfrm>
            <a:off x="428596" y="2456892"/>
            <a:ext cx="8286808" cy="1944216"/>
          </a:xfrm>
        </p:spPr>
        <p:txBody>
          <a:bodyPr>
            <a:noAutofit/>
          </a:bodyPr>
          <a:lstStyle/>
          <a:p>
            <a:r>
              <a:rPr lang="de-DE" b="1" dirty="0"/>
              <a:t>These:</a:t>
            </a:r>
            <a:endParaRPr lang="de-DE" dirty="0"/>
          </a:p>
          <a:p>
            <a:r>
              <a:rPr lang="de-DE" sz="2200" dirty="0"/>
              <a:t>Wir benötigen neue politische Allianzen, die einen </a:t>
            </a:r>
            <a:r>
              <a:rPr lang="de-DE" sz="2200" i="1" dirty="0"/>
              <a:t>labour turn</a:t>
            </a:r>
            <a:r>
              <a:rPr lang="de-DE" sz="2200" dirty="0"/>
              <a:t> von Klimabewegungen, aber auch einen </a:t>
            </a:r>
            <a:r>
              <a:rPr lang="de-DE" sz="2200" i="1" dirty="0" err="1"/>
              <a:t>climate</a:t>
            </a:r>
            <a:r>
              <a:rPr lang="de-DE" sz="2200" i="1" dirty="0"/>
              <a:t> turn</a:t>
            </a:r>
            <a:r>
              <a:rPr lang="de-DE" sz="2200" dirty="0"/>
              <a:t> der Gewerkschaften; einen Feminismus und eine Klimapolitik für die 99 Prozent</a:t>
            </a:r>
          </a:p>
        </p:txBody>
      </p:sp>
    </p:spTree>
    <p:extLst>
      <p:ext uri="{BB962C8B-B14F-4D97-AF65-F5344CB8AC3E}">
        <p14:creationId xmlns:p14="http://schemas.microsoft.com/office/powerpoint/2010/main" val="279289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sz="half" idx="2"/>
          </p:nvPr>
        </p:nvSpPr>
        <p:spPr>
          <a:xfrm>
            <a:off x="428596" y="908720"/>
            <a:ext cx="8286808" cy="5400600"/>
          </a:xfrm>
        </p:spPr>
        <p:txBody>
          <a:bodyPr>
            <a:noAutofit/>
          </a:bodyPr>
          <a:lstStyle/>
          <a:p>
            <a:r>
              <a:rPr lang="de-DE" sz="1800" b="1" dirty="0"/>
              <a:t>Cinzia </a:t>
            </a:r>
            <a:r>
              <a:rPr lang="de-DE" sz="1800" b="1" dirty="0" err="1"/>
              <a:t>Arruzza</a:t>
            </a:r>
            <a:r>
              <a:rPr lang="de-DE" sz="1800" b="1" dirty="0"/>
              <a:t>, </a:t>
            </a:r>
            <a:r>
              <a:rPr lang="de-DE" sz="1800" b="1" dirty="0" err="1"/>
              <a:t>Tithi</a:t>
            </a:r>
            <a:r>
              <a:rPr lang="de-DE" sz="1800" b="1" dirty="0"/>
              <a:t> Bhattacharya und Nancy Fraser, </a:t>
            </a:r>
          </a:p>
          <a:p>
            <a:r>
              <a:rPr lang="de-DE" sz="1800" b="1" dirty="0"/>
              <a:t>Manifest „Feminismus für die 99%“ </a:t>
            </a:r>
          </a:p>
          <a:p>
            <a:r>
              <a:rPr lang="de-DE" sz="1800" dirty="0"/>
              <a:t>„Der Feminismus, der uns vorschwebt, verzichtet auf halbherzige Maßnahmen und ist bestrebt, die kapitalistischen Ursachen einer metastasierenden Barbarei anzugehen. Indem er sich weigert, das Wohlergehen der vielen der Freiheit der wenigen zu opfern, verteidigt er die Bedürfnisse und Rechte der vielen – von armen Frauen und Frauen aus der Arbeiterklasse, von </a:t>
            </a:r>
            <a:r>
              <a:rPr lang="de-DE" sz="1800" dirty="0" err="1"/>
              <a:t>rassifizierten</a:t>
            </a:r>
            <a:r>
              <a:rPr lang="de-DE" sz="1800" dirty="0"/>
              <a:t> und </a:t>
            </a:r>
            <a:r>
              <a:rPr lang="de-DE" sz="1800" dirty="0" err="1"/>
              <a:t>migrantischen</a:t>
            </a:r>
            <a:r>
              <a:rPr lang="de-DE" sz="1800" dirty="0"/>
              <a:t> Frauen, von Queer-, Trans- und körperbehinderten Frauen, von Frauen, die man ermutigt, sich zur Mittelschicht zu zählen, obgleich das Kapital sie ausbeutet. Doch damit nicht genug. Dieser Feminismus beschränkt sich nicht auf Frauenthemen, wie man sie traditionell definiert hat. Er vertritt die Sache aller, die ausgebeutet, beherrscht und unterdrückt werden, und hofft, eine Hoffnungsquelle für die gesamte Menschheit zu sein. Deswegen sprechen wir von einem Feminismus für die 99 Prozent.“ </a:t>
            </a:r>
          </a:p>
          <a:p>
            <a:r>
              <a:rPr lang="de-DE" sz="1800" dirty="0"/>
              <a:t>„Indem er darum kämpft, die Zerstörung der Erde durch den Kapitalismus umzukehren, ist der Feminismus für die 99 Prozent ein ökosozialistischer.“  </a:t>
            </a:r>
          </a:p>
        </p:txBody>
      </p:sp>
    </p:spTree>
    <p:extLst>
      <p:ext uri="{BB962C8B-B14F-4D97-AF65-F5344CB8AC3E}">
        <p14:creationId xmlns:p14="http://schemas.microsoft.com/office/powerpoint/2010/main" val="2169014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EEC8B31-AB92-4A73-8F2F-CED5C17CA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34" y="332656"/>
            <a:ext cx="4164542" cy="2342555"/>
          </a:xfrm>
          <a:prstGeom prst="rect">
            <a:avLst/>
          </a:prstGeom>
        </p:spPr>
      </p:pic>
      <p:sp>
        <p:nvSpPr>
          <p:cNvPr id="10" name="Textfeld 9">
            <a:extLst>
              <a:ext uri="{FF2B5EF4-FFF2-40B4-BE49-F238E27FC236}">
                <a16:creationId xmlns:a16="http://schemas.microsoft.com/office/drawing/2014/main" id="{913F0629-F668-426F-B0DC-98659F603C8B}"/>
              </a:ext>
            </a:extLst>
          </p:cNvPr>
          <p:cNvSpPr txBox="1"/>
          <p:nvPr/>
        </p:nvSpPr>
        <p:spPr>
          <a:xfrm>
            <a:off x="179512" y="2674075"/>
            <a:ext cx="4248472" cy="584775"/>
          </a:xfrm>
          <a:prstGeom prst="rect">
            <a:avLst/>
          </a:prstGeom>
          <a:noFill/>
        </p:spPr>
        <p:txBody>
          <a:bodyPr wrap="square" rtlCol="0">
            <a:spAutoFit/>
          </a:bodyPr>
          <a:lstStyle/>
          <a:p>
            <a:r>
              <a:rPr lang="de-DE" sz="1600" dirty="0">
                <a:solidFill>
                  <a:schemeClr val="tx2"/>
                </a:solidFill>
              </a:rPr>
              <a:t>Proteste in Frankreich, März 2023</a:t>
            </a:r>
          </a:p>
          <a:p>
            <a:r>
              <a:rPr lang="de-DE" sz="800" i="1" dirty="0">
                <a:solidFill>
                  <a:schemeClr val="tx2"/>
                </a:solidFill>
              </a:rPr>
              <a:t>Quelle: https://www.deutschlandfunk.de/erneut-demonstrationen-in-frankreich-gegen-rentenreform-110.html</a:t>
            </a:r>
          </a:p>
        </p:txBody>
      </p:sp>
      <p:sp>
        <p:nvSpPr>
          <p:cNvPr id="11" name="Textfeld 10">
            <a:extLst>
              <a:ext uri="{FF2B5EF4-FFF2-40B4-BE49-F238E27FC236}">
                <a16:creationId xmlns:a16="http://schemas.microsoft.com/office/drawing/2014/main" id="{8CA03E72-FA56-4944-AA27-E316472FB6FA}"/>
              </a:ext>
            </a:extLst>
          </p:cNvPr>
          <p:cNvSpPr txBox="1"/>
          <p:nvPr/>
        </p:nvSpPr>
        <p:spPr>
          <a:xfrm>
            <a:off x="5220072" y="900009"/>
            <a:ext cx="3875644" cy="584775"/>
          </a:xfrm>
          <a:prstGeom prst="rect">
            <a:avLst/>
          </a:prstGeom>
          <a:noFill/>
        </p:spPr>
        <p:txBody>
          <a:bodyPr wrap="square" rtlCol="0">
            <a:spAutoFit/>
          </a:bodyPr>
          <a:lstStyle/>
          <a:p>
            <a:pPr algn="r"/>
            <a:r>
              <a:rPr lang="de-DE" sz="1600" dirty="0">
                <a:solidFill>
                  <a:schemeClr val="tx2"/>
                </a:solidFill>
              </a:rPr>
              <a:t>Streik in Portugal, März 2023</a:t>
            </a:r>
          </a:p>
          <a:p>
            <a:pPr algn="r"/>
            <a:r>
              <a:rPr lang="de-DE" sz="800" i="1" dirty="0">
                <a:solidFill>
                  <a:schemeClr val="tx2"/>
                </a:solidFill>
              </a:rPr>
              <a:t>Quelle: https://www.faz.net/aktuell/politik/ausland/streiks-und-proteste-unzufriedenheit-in-portugal-waechst-18743310.html</a:t>
            </a:r>
          </a:p>
        </p:txBody>
      </p:sp>
      <p:pic>
        <p:nvPicPr>
          <p:cNvPr id="13" name="Grafik 12">
            <a:extLst>
              <a:ext uri="{FF2B5EF4-FFF2-40B4-BE49-F238E27FC236}">
                <a16:creationId xmlns:a16="http://schemas.microsoft.com/office/drawing/2014/main" id="{A5A12BDF-496E-40E5-8EF8-3FDD8EF86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93996"/>
            <a:ext cx="4480770" cy="2007012"/>
          </a:xfrm>
          <a:prstGeom prst="rect">
            <a:avLst/>
          </a:prstGeom>
        </p:spPr>
      </p:pic>
      <p:pic>
        <p:nvPicPr>
          <p:cNvPr id="16" name="Grafik 15">
            <a:extLst>
              <a:ext uri="{FF2B5EF4-FFF2-40B4-BE49-F238E27FC236}">
                <a16:creationId xmlns:a16="http://schemas.microsoft.com/office/drawing/2014/main" id="{52F08DA8-2D4C-463E-A279-321DC4132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08" y="3608616"/>
            <a:ext cx="4627626" cy="1980624"/>
          </a:xfrm>
          <a:prstGeom prst="rect">
            <a:avLst/>
          </a:prstGeom>
        </p:spPr>
      </p:pic>
      <p:sp>
        <p:nvSpPr>
          <p:cNvPr id="17" name="Textfeld 16">
            <a:extLst>
              <a:ext uri="{FF2B5EF4-FFF2-40B4-BE49-F238E27FC236}">
                <a16:creationId xmlns:a16="http://schemas.microsoft.com/office/drawing/2014/main" id="{FFE79C55-C4E1-429B-B2BB-2266290725EF}"/>
              </a:ext>
            </a:extLst>
          </p:cNvPr>
          <p:cNvSpPr txBox="1"/>
          <p:nvPr/>
        </p:nvSpPr>
        <p:spPr>
          <a:xfrm>
            <a:off x="121673" y="5580529"/>
            <a:ext cx="4248472" cy="584775"/>
          </a:xfrm>
          <a:prstGeom prst="rect">
            <a:avLst/>
          </a:prstGeom>
          <a:noFill/>
        </p:spPr>
        <p:txBody>
          <a:bodyPr wrap="square" rtlCol="0">
            <a:spAutoFit/>
          </a:bodyPr>
          <a:lstStyle/>
          <a:p>
            <a:r>
              <a:rPr lang="de-DE" sz="1600" dirty="0">
                <a:solidFill>
                  <a:schemeClr val="tx2"/>
                </a:solidFill>
              </a:rPr>
              <a:t>Streik in England, Februar 2023</a:t>
            </a:r>
          </a:p>
          <a:p>
            <a:r>
              <a:rPr lang="de-DE" sz="800" i="1" dirty="0">
                <a:solidFill>
                  <a:schemeClr val="tx2"/>
                </a:solidFill>
              </a:rPr>
              <a:t>Quelle: https://www.tagesspiegel.de/internationales/grosster-arbeitskampf-seit-jahrzehnten-verhartete-fronten-in-grossbritannien-9277683.html</a:t>
            </a:r>
          </a:p>
        </p:txBody>
      </p:sp>
      <p:pic>
        <p:nvPicPr>
          <p:cNvPr id="21" name="Grafik 20">
            <a:extLst>
              <a:ext uri="{FF2B5EF4-FFF2-40B4-BE49-F238E27FC236}">
                <a16:creationId xmlns:a16="http://schemas.microsoft.com/office/drawing/2014/main" id="{B72B25CB-D43D-42E7-831E-A08B303A0EB0}"/>
              </a:ext>
            </a:extLst>
          </p:cNvPr>
          <p:cNvPicPr>
            <a:picLocks noChangeAspect="1"/>
          </p:cNvPicPr>
          <p:nvPr/>
        </p:nvPicPr>
        <p:blipFill>
          <a:blip r:embed="rId6"/>
          <a:stretch>
            <a:fillRect/>
          </a:stretch>
        </p:blipFill>
        <p:spPr>
          <a:xfrm>
            <a:off x="5116023" y="3817547"/>
            <a:ext cx="3936747" cy="2212452"/>
          </a:xfrm>
          <a:prstGeom prst="rect">
            <a:avLst/>
          </a:prstGeom>
        </p:spPr>
      </p:pic>
      <p:sp>
        <p:nvSpPr>
          <p:cNvPr id="22" name="Textfeld 21">
            <a:extLst>
              <a:ext uri="{FF2B5EF4-FFF2-40B4-BE49-F238E27FC236}">
                <a16:creationId xmlns:a16="http://schemas.microsoft.com/office/drawing/2014/main" id="{B1A19721-6F78-486C-A4BA-FFBDA527989C}"/>
              </a:ext>
            </a:extLst>
          </p:cNvPr>
          <p:cNvSpPr txBox="1"/>
          <p:nvPr/>
        </p:nvSpPr>
        <p:spPr>
          <a:xfrm>
            <a:off x="4847244" y="6029999"/>
            <a:ext cx="4248472" cy="461665"/>
          </a:xfrm>
          <a:prstGeom prst="rect">
            <a:avLst/>
          </a:prstGeom>
          <a:noFill/>
        </p:spPr>
        <p:txBody>
          <a:bodyPr wrap="square" rtlCol="0">
            <a:spAutoFit/>
          </a:bodyPr>
          <a:lstStyle/>
          <a:p>
            <a:pPr algn="r"/>
            <a:r>
              <a:rPr lang="de-DE" sz="1600" dirty="0">
                <a:solidFill>
                  <a:schemeClr val="tx2"/>
                </a:solidFill>
              </a:rPr>
              <a:t>Streik in Deutschland, März 2023</a:t>
            </a:r>
          </a:p>
          <a:p>
            <a:pPr algn="r"/>
            <a:r>
              <a:rPr lang="de-DE" sz="800" i="1" dirty="0">
                <a:solidFill>
                  <a:schemeClr val="tx2"/>
                </a:solidFill>
              </a:rPr>
              <a:t>Quelle: https://www.zeit.de/politik/deutschland/2023-03/verkehrsstreik-kritik-staedtebund</a:t>
            </a:r>
          </a:p>
        </p:txBody>
      </p:sp>
    </p:spTree>
    <p:extLst>
      <p:ext uri="{BB962C8B-B14F-4D97-AF65-F5344CB8AC3E}">
        <p14:creationId xmlns:p14="http://schemas.microsoft.com/office/powerpoint/2010/main" val="203378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B923580-D77B-4E81-A15D-3E45B3EA4BAF}"/>
              </a:ext>
            </a:extLst>
          </p:cNvPr>
          <p:cNvSpPr txBox="1"/>
          <p:nvPr/>
        </p:nvSpPr>
        <p:spPr>
          <a:xfrm>
            <a:off x="4043748" y="4189615"/>
            <a:ext cx="4572000" cy="1354217"/>
          </a:xfrm>
          <a:prstGeom prst="rect">
            <a:avLst/>
          </a:prstGeom>
          <a:noFill/>
        </p:spPr>
        <p:txBody>
          <a:bodyPr wrap="square">
            <a:spAutoFit/>
          </a:bodyPr>
          <a:lstStyle/>
          <a:p>
            <a:r>
              <a:rPr lang="de-DE" sz="1800" dirty="0">
                <a:solidFill>
                  <a:schemeClr val="tx2"/>
                </a:solidFill>
                <a:effectLst/>
                <a:latin typeface="Calibri" panose="020F0502020204030204" pitchFamily="34" charset="0"/>
                <a:ea typeface="Calibri" panose="020F0502020204030204" pitchFamily="34" charset="0"/>
              </a:rPr>
              <a:t>Klaus Dörre:</a:t>
            </a:r>
            <a:endParaRPr lang="de-DE" sz="1600" dirty="0">
              <a:solidFill>
                <a:schemeClr val="tx2"/>
              </a:solidFill>
              <a:effectLst/>
              <a:latin typeface="Calibri" panose="020F0502020204030204" pitchFamily="34" charset="0"/>
              <a:ea typeface="Calibri" panose="020F0502020204030204" pitchFamily="34" charset="0"/>
            </a:endParaRPr>
          </a:p>
          <a:p>
            <a:r>
              <a:rPr lang="de-DE" sz="1800" dirty="0">
                <a:solidFill>
                  <a:schemeClr val="tx2"/>
                </a:solidFill>
                <a:effectLst/>
                <a:latin typeface="Calibri" panose="020F0502020204030204" pitchFamily="34" charset="0"/>
                <a:ea typeface="Calibri" panose="020F0502020204030204" pitchFamily="34" charset="0"/>
              </a:rPr>
              <a:t>Die Utopie des Sozialismus. Kompass für eine Nachhaltigkeitsrevolution</a:t>
            </a:r>
            <a:endParaRPr lang="de-DE" sz="1600" dirty="0">
              <a:solidFill>
                <a:schemeClr val="tx2"/>
              </a:solidFill>
              <a:effectLst/>
              <a:latin typeface="Calibri" panose="020F0502020204030204" pitchFamily="34" charset="0"/>
              <a:ea typeface="Calibri" panose="020F0502020204030204" pitchFamily="34" charset="0"/>
            </a:endParaRPr>
          </a:p>
          <a:p>
            <a:r>
              <a:rPr lang="de-DE" sz="1400" i="1" u="sng" dirty="0">
                <a:solidFill>
                  <a:schemeClr val="tx2"/>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https://www.matthes-seitz-berlin.de/buch/die-utopie-des-sozialismus.html?lid=3</a:t>
            </a:r>
            <a:r>
              <a:rPr lang="de-DE" sz="1400" i="1" dirty="0">
                <a:solidFill>
                  <a:schemeClr val="tx2"/>
                </a:solidFill>
                <a:effectLst/>
                <a:latin typeface="Calibri" panose="020F0502020204030204" pitchFamily="34" charset="0"/>
                <a:ea typeface="Calibri" panose="020F0502020204030204" pitchFamily="34" charset="0"/>
              </a:rPr>
              <a:t> </a:t>
            </a:r>
            <a:endParaRPr lang="de-DE" sz="1200" dirty="0">
              <a:solidFill>
                <a:schemeClr val="tx2"/>
              </a:solidFill>
              <a:effectLst/>
              <a:latin typeface="Calibri" panose="020F0502020204030204" pitchFamily="34" charset="0"/>
              <a:ea typeface="Calibri" panose="020F0502020204030204" pitchFamily="34" charset="0"/>
            </a:endParaRPr>
          </a:p>
        </p:txBody>
      </p:sp>
      <p:pic>
        <p:nvPicPr>
          <p:cNvPr id="1026" name="Picture 2" descr="Die Utopie des Sozialismus">
            <a:extLst>
              <a:ext uri="{FF2B5EF4-FFF2-40B4-BE49-F238E27FC236}">
                <a16:creationId xmlns:a16="http://schemas.microsoft.com/office/drawing/2014/main" id="{19E66B6B-EAB3-4930-BFD2-0C9954F49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268760"/>
            <a:ext cx="2682398" cy="427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8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428596" y="836712"/>
            <a:ext cx="7023724" cy="576064"/>
          </a:xfrm>
          <a:prstGeom prst="rect">
            <a:avLst/>
          </a:prstGeom>
        </p:spPr>
        <p:txBody>
          <a:bodyPr vert="horz" lIns="36000" tIns="91440" rtlCol="0">
            <a:noAutofit/>
          </a:bodyPr>
          <a:lstStyle>
            <a:lvl1pPr marL="118800" indent="0" algn="l" rtl="0" eaLnBrk="1" latinLnBrk="0" hangingPunct="1">
              <a:lnSpc>
                <a:spcPct val="130000"/>
              </a:lnSpc>
              <a:spcBef>
                <a:spcPts val="0"/>
              </a:spcBef>
              <a:buClr>
                <a:schemeClr val="accent1"/>
              </a:buClr>
              <a:buSzPct val="80000"/>
              <a:buFont typeface="Arial" pitchFamily="34" charset="0"/>
              <a:buNone/>
              <a:defRPr kumimoji="0" sz="24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0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18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16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1600" kern="120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6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6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6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600" kern="1200" baseline="0">
                <a:solidFill>
                  <a:schemeClr val="tx1"/>
                </a:solidFill>
                <a:latin typeface="+mn-lt"/>
                <a:ea typeface="+mn-ea"/>
                <a:cs typeface="+mn-cs"/>
              </a:defRPr>
            </a:lvl9pPr>
            <a:extLst/>
          </a:lstStyle>
          <a:p>
            <a:r>
              <a:rPr lang="de-DE" b="1" dirty="0"/>
              <a:t>The </a:t>
            </a:r>
            <a:r>
              <a:rPr lang="de-DE" b="1" dirty="0" err="1"/>
              <a:t>limits</a:t>
            </a:r>
            <a:r>
              <a:rPr lang="de-DE" b="1" dirty="0"/>
              <a:t> </a:t>
            </a:r>
            <a:r>
              <a:rPr lang="de-DE" b="1" dirty="0" err="1"/>
              <a:t>to</a:t>
            </a:r>
            <a:r>
              <a:rPr lang="de-DE" b="1" dirty="0"/>
              <a:t> </a:t>
            </a:r>
            <a:r>
              <a:rPr lang="de-DE" b="1" dirty="0" err="1"/>
              <a:t>growth</a:t>
            </a:r>
            <a:r>
              <a:rPr lang="de-DE" b="1" dirty="0"/>
              <a:t>: </a:t>
            </a:r>
            <a:r>
              <a:rPr lang="de-DE" b="1" dirty="0" err="1"/>
              <a:t>eco-socialism</a:t>
            </a:r>
            <a:r>
              <a:rPr lang="de-DE" b="1" dirty="0"/>
              <a:t> </a:t>
            </a:r>
            <a:r>
              <a:rPr lang="de-DE" b="1" dirty="0" err="1"/>
              <a:t>or</a:t>
            </a:r>
            <a:r>
              <a:rPr lang="de-DE" b="1" dirty="0"/>
              <a:t> </a:t>
            </a:r>
            <a:r>
              <a:rPr lang="de-DE" b="1" dirty="0" err="1"/>
              <a:t>barbarism</a:t>
            </a:r>
            <a:r>
              <a:rPr lang="de-DE" b="1" dirty="0"/>
              <a:t> </a:t>
            </a:r>
            <a:endParaRPr lang="de-DE" dirty="0"/>
          </a:p>
        </p:txBody>
      </p:sp>
      <p:pic>
        <p:nvPicPr>
          <p:cNvPr id="5" name="Bild 2"/>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5760720" cy="3843020"/>
          </a:xfrm>
          <a:prstGeom prst="rect">
            <a:avLst/>
          </a:prstGeom>
          <a:noFill/>
          <a:ln>
            <a:noFill/>
          </a:ln>
        </p:spPr>
      </p:pic>
      <p:sp>
        <p:nvSpPr>
          <p:cNvPr id="3" name="Rechteck 2"/>
          <p:cNvSpPr/>
          <p:nvPr/>
        </p:nvSpPr>
        <p:spPr>
          <a:xfrm>
            <a:off x="611560" y="5411904"/>
            <a:ext cx="6912768" cy="882806"/>
          </a:xfrm>
          <a:prstGeom prst="rect">
            <a:avLst/>
          </a:prstGeom>
        </p:spPr>
        <p:txBody>
          <a:bodyPr wrap="square">
            <a:spAutoFit/>
          </a:bodyPr>
          <a:lstStyle/>
          <a:p>
            <a:pPr lvl="0">
              <a:lnSpc>
                <a:spcPct val="107000"/>
              </a:lnSpc>
              <a:spcAft>
                <a:spcPts val="0"/>
              </a:spcAft>
            </a:pPr>
            <a:r>
              <a:rPr lang="de-DE" sz="1200" dirty="0">
                <a:solidFill>
                  <a:schemeClr val="tx2"/>
                </a:solidFill>
                <a:ea typeface="Times New Roman" panose="02020603050405020304" pitchFamily="18" charset="0"/>
                <a:cs typeface="Times New Roman" panose="02020603050405020304" pitchFamily="18" charset="0"/>
              </a:rPr>
              <a:t>Alberto Garzón </a:t>
            </a:r>
            <a:r>
              <a:rPr lang="de-DE" sz="1200" dirty="0" err="1">
                <a:solidFill>
                  <a:schemeClr val="tx2"/>
                </a:solidFill>
                <a:ea typeface="Times New Roman" panose="02020603050405020304" pitchFamily="18" charset="0"/>
                <a:cs typeface="Times New Roman" panose="02020603050405020304" pitchFamily="18" charset="0"/>
              </a:rPr>
              <a:t>Espinosa</a:t>
            </a:r>
            <a:r>
              <a:rPr lang="de-DE" sz="1200" dirty="0">
                <a:solidFill>
                  <a:schemeClr val="tx2"/>
                </a:solidFill>
                <a:ea typeface="Times New Roman" panose="02020603050405020304" pitchFamily="18" charset="0"/>
                <a:cs typeface="Times New Roman" panose="02020603050405020304" pitchFamily="18" charset="0"/>
              </a:rPr>
              <a:t> / 29 </a:t>
            </a:r>
            <a:r>
              <a:rPr lang="de-DE" sz="1200" dirty="0" err="1">
                <a:solidFill>
                  <a:schemeClr val="tx2"/>
                </a:solidFill>
                <a:ea typeface="Times New Roman" panose="02020603050405020304" pitchFamily="18" charset="0"/>
                <a:cs typeface="Times New Roman" panose="02020603050405020304" pitchFamily="18" charset="0"/>
              </a:rPr>
              <a:t>abril</a:t>
            </a:r>
            <a:r>
              <a:rPr lang="de-DE" sz="1200" dirty="0">
                <a:solidFill>
                  <a:schemeClr val="tx2"/>
                </a:solidFill>
                <a:ea typeface="Times New Roman" panose="02020603050405020304" pitchFamily="18" charset="0"/>
                <a:cs typeface="Times New Roman" panose="02020603050405020304" pitchFamily="18" charset="0"/>
              </a:rPr>
              <a:t>, 2022 </a:t>
            </a:r>
            <a:endParaRPr lang="de-DE" sz="1200" dirty="0">
              <a:solidFill>
                <a:schemeClr val="tx2"/>
              </a:solidFill>
              <a:ea typeface="Calibri" panose="020F0502020204030204" pitchFamily="34" charset="0"/>
              <a:cs typeface="Times New Roman" panose="02020603050405020304" pitchFamily="18" charset="0"/>
            </a:endParaRPr>
          </a:p>
          <a:p>
            <a:pPr lvl="0">
              <a:lnSpc>
                <a:spcPct val="107000"/>
              </a:lnSpc>
              <a:spcAft>
                <a:spcPts val="0"/>
              </a:spcAft>
            </a:pPr>
            <a:r>
              <a:rPr lang="de-DE" sz="1200" b="1" dirty="0">
                <a:solidFill>
                  <a:schemeClr val="tx2"/>
                </a:solidFill>
                <a:ea typeface="Times New Roman" panose="02020603050405020304" pitchFamily="18" charset="0"/>
                <a:cs typeface="Times New Roman" panose="02020603050405020304" pitchFamily="18" charset="0"/>
              </a:rPr>
              <a:t>Alberto Garzón** </a:t>
            </a:r>
            <a:r>
              <a:rPr lang="de-DE" sz="1200" dirty="0" err="1">
                <a:solidFill>
                  <a:schemeClr val="tx2"/>
                </a:solidFill>
                <a:ea typeface="Times New Roman" panose="02020603050405020304" pitchFamily="18" charset="0"/>
                <a:cs typeface="Times New Roman" panose="02020603050405020304" pitchFamily="18" charset="0"/>
              </a:rPr>
              <a:t>LaU</a:t>
            </a:r>
            <a:r>
              <a:rPr lang="de-DE" sz="1200" dirty="0">
                <a:solidFill>
                  <a:schemeClr val="tx2"/>
                </a:solidFill>
                <a:ea typeface="Times New Roman" panose="02020603050405020304" pitchFamily="18" charset="0"/>
                <a:cs typeface="Times New Roman" panose="02020603050405020304" pitchFamily="18" charset="0"/>
              </a:rPr>
              <a:t> Review: </a:t>
            </a:r>
            <a:r>
              <a:rPr lang="de-DE" sz="1200" dirty="0">
                <a:solidFill>
                  <a:schemeClr val="tx2"/>
                </a:solidFill>
                <a:ea typeface="Times New Roman" panose="02020603050405020304" pitchFamily="18" charset="0"/>
                <a:cs typeface="Times New Roman" panose="02020603050405020304" pitchFamily="18" charset="0"/>
                <a:hlinkClick r:id="rId4"/>
              </a:rPr>
              <a:t>https://la-u.org</a:t>
            </a:r>
            <a:br>
              <a:rPr lang="de-DE" sz="1200" dirty="0">
                <a:solidFill>
                  <a:schemeClr val="tx2"/>
                </a:solidFill>
                <a:ea typeface="Times New Roman" panose="02020603050405020304" pitchFamily="18" charset="0"/>
                <a:cs typeface="Times New Roman" panose="02020603050405020304" pitchFamily="18" charset="0"/>
              </a:rPr>
            </a:br>
            <a:r>
              <a:rPr lang="de-DE" sz="1200" dirty="0">
                <a:solidFill>
                  <a:schemeClr val="tx2"/>
                </a:solidFill>
                <a:ea typeface="Times New Roman" panose="02020603050405020304" pitchFamily="18" charset="0"/>
                <a:cs typeface="Times New Roman" panose="02020603050405020304" pitchFamily="18" charset="0"/>
              </a:rPr>
              <a:t>** Economist, </a:t>
            </a:r>
            <a:r>
              <a:rPr lang="de-DE" sz="1200" dirty="0" err="1">
                <a:solidFill>
                  <a:schemeClr val="tx2"/>
                </a:solidFill>
                <a:ea typeface="Times New Roman" panose="02020603050405020304" pitchFamily="18" charset="0"/>
                <a:cs typeface="Times New Roman" panose="02020603050405020304" pitchFamily="18" charset="0"/>
              </a:rPr>
              <a:t>leader</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of</a:t>
            </a:r>
            <a:r>
              <a:rPr lang="de-DE" sz="1200" dirty="0">
                <a:solidFill>
                  <a:schemeClr val="tx2"/>
                </a:solidFill>
                <a:ea typeface="Times New Roman" panose="02020603050405020304" pitchFamily="18" charset="0"/>
                <a:cs typeface="Times New Roman" panose="02020603050405020304" pitchFamily="18" charset="0"/>
              </a:rPr>
              <a:t> United </a:t>
            </a:r>
            <a:r>
              <a:rPr lang="de-DE" sz="1200" dirty="0" err="1">
                <a:solidFill>
                  <a:schemeClr val="tx2"/>
                </a:solidFill>
                <a:ea typeface="Times New Roman" panose="02020603050405020304" pitchFamily="18" charset="0"/>
                <a:cs typeface="Times New Roman" panose="02020603050405020304" pitchFamily="18" charset="0"/>
              </a:rPr>
              <a:t>Left</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party</a:t>
            </a:r>
            <a:r>
              <a:rPr lang="de-DE" sz="1200" dirty="0">
                <a:solidFill>
                  <a:schemeClr val="tx2"/>
                </a:solidFill>
                <a:ea typeface="Times New Roman" panose="02020603050405020304" pitchFamily="18" charset="0"/>
                <a:cs typeface="Times New Roman" panose="02020603050405020304" pitchFamily="18" charset="0"/>
              </a:rPr>
              <a:t> (Spain) </a:t>
            </a:r>
            <a:r>
              <a:rPr lang="de-DE" sz="1200" dirty="0" err="1">
                <a:solidFill>
                  <a:schemeClr val="tx2"/>
                </a:solidFill>
                <a:ea typeface="Times New Roman" panose="02020603050405020304" pitchFamily="18" charset="0"/>
                <a:cs typeface="Times New Roman" panose="02020603050405020304" pitchFamily="18" charset="0"/>
              </a:rPr>
              <a:t>and</a:t>
            </a:r>
            <a:r>
              <a:rPr lang="de-DE" sz="1200" dirty="0">
                <a:solidFill>
                  <a:schemeClr val="tx2"/>
                </a:solidFill>
                <a:ea typeface="Times New Roman" panose="02020603050405020304" pitchFamily="18" charset="0"/>
                <a:cs typeface="Times New Roman" panose="02020603050405020304" pitchFamily="18" charset="0"/>
              </a:rPr>
              <a:t> Minister </a:t>
            </a:r>
            <a:r>
              <a:rPr lang="de-DE" sz="1200" dirty="0" err="1">
                <a:solidFill>
                  <a:schemeClr val="tx2"/>
                </a:solidFill>
                <a:ea typeface="Times New Roman" panose="02020603050405020304" pitchFamily="18" charset="0"/>
                <a:cs typeface="Times New Roman" panose="02020603050405020304" pitchFamily="18" charset="0"/>
              </a:rPr>
              <a:t>of</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Consumption</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Affairs</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of</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Spain’s</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Government</a:t>
            </a:r>
            <a:br>
              <a:rPr lang="de-DE" sz="1200" dirty="0">
                <a:solidFill>
                  <a:schemeClr val="tx2"/>
                </a:solidFill>
                <a:ea typeface="Times New Roman" panose="02020603050405020304" pitchFamily="18" charset="0"/>
                <a:cs typeface="Times New Roman" panose="02020603050405020304" pitchFamily="18" charset="0"/>
              </a:rPr>
            </a:br>
            <a:r>
              <a:rPr lang="de-DE" sz="1200" dirty="0">
                <a:solidFill>
                  <a:schemeClr val="tx2"/>
                </a:solidFill>
                <a:ea typeface="Times New Roman" panose="02020603050405020304" pitchFamily="18" charset="0"/>
                <a:cs typeface="Times New Roman" panose="02020603050405020304" pitchFamily="18" charset="0"/>
              </a:rPr>
              <a:t>*** This </a:t>
            </a:r>
            <a:r>
              <a:rPr lang="de-DE" sz="1200" dirty="0" err="1">
                <a:solidFill>
                  <a:schemeClr val="tx2"/>
                </a:solidFill>
                <a:ea typeface="Times New Roman" panose="02020603050405020304" pitchFamily="18" charset="0"/>
                <a:cs typeface="Times New Roman" panose="02020603050405020304" pitchFamily="18" charset="0"/>
              </a:rPr>
              <a:t>article</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is</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part</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of</a:t>
            </a:r>
            <a:r>
              <a:rPr lang="de-DE" sz="1200" dirty="0">
                <a:solidFill>
                  <a:schemeClr val="tx2"/>
                </a:solidFill>
                <a:ea typeface="Times New Roman" panose="02020603050405020304" pitchFamily="18" charset="0"/>
                <a:cs typeface="Times New Roman" panose="02020603050405020304" pitchFamily="18" charset="0"/>
              </a:rPr>
              <a:t> a </a:t>
            </a:r>
            <a:r>
              <a:rPr lang="de-DE" sz="1200" dirty="0" err="1">
                <a:solidFill>
                  <a:schemeClr val="tx2"/>
                </a:solidFill>
                <a:ea typeface="Times New Roman" panose="02020603050405020304" pitchFamily="18" charset="0"/>
                <a:cs typeface="Times New Roman" panose="02020603050405020304" pitchFamily="18" charset="0"/>
              </a:rPr>
              <a:t>project</a:t>
            </a:r>
            <a:r>
              <a:rPr lang="de-DE" sz="1200" dirty="0">
                <a:solidFill>
                  <a:schemeClr val="tx2"/>
                </a:solidFill>
                <a:ea typeface="Times New Roman" panose="02020603050405020304" pitchFamily="18" charset="0"/>
                <a:cs typeface="Times New Roman" panose="02020603050405020304" pitchFamily="18" charset="0"/>
              </a:rPr>
              <a:t> </a:t>
            </a:r>
            <a:r>
              <a:rPr lang="de-DE" sz="1200" dirty="0" err="1">
                <a:solidFill>
                  <a:schemeClr val="tx2"/>
                </a:solidFill>
                <a:ea typeface="Times New Roman" panose="02020603050405020304" pitchFamily="18" charset="0"/>
                <a:cs typeface="Times New Roman" panose="02020603050405020304" pitchFamily="18" charset="0"/>
              </a:rPr>
              <a:t>of</a:t>
            </a:r>
            <a:r>
              <a:rPr lang="de-DE" sz="1200" dirty="0">
                <a:solidFill>
                  <a:schemeClr val="tx2"/>
                </a:solidFill>
                <a:ea typeface="Times New Roman" panose="02020603050405020304" pitchFamily="18" charset="0"/>
                <a:cs typeface="Times New Roman" panose="02020603050405020304" pitchFamily="18" charset="0"/>
              </a:rPr>
              <a:t> the Party </a:t>
            </a:r>
            <a:r>
              <a:rPr lang="de-DE" sz="1200" dirty="0" err="1">
                <a:solidFill>
                  <a:schemeClr val="tx2"/>
                </a:solidFill>
                <a:ea typeface="Times New Roman" panose="02020603050405020304" pitchFamily="18" charset="0"/>
                <a:cs typeface="Times New Roman" panose="02020603050405020304" pitchFamily="18" charset="0"/>
              </a:rPr>
              <a:t>of</a:t>
            </a:r>
            <a:r>
              <a:rPr lang="de-DE" sz="1200" dirty="0">
                <a:solidFill>
                  <a:schemeClr val="tx2"/>
                </a:solidFill>
                <a:ea typeface="Times New Roman" panose="02020603050405020304" pitchFamily="18" charset="0"/>
                <a:cs typeface="Times New Roman" panose="02020603050405020304" pitchFamily="18" charset="0"/>
              </a:rPr>
              <a:t> the European </a:t>
            </a:r>
            <a:r>
              <a:rPr lang="de-DE" sz="1200" dirty="0" err="1">
                <a:solidFill>
                  <a:schemeClr val="tx2"/>
                </a:solidFill>
                <a:ea typeface="Times New Roman" panose="02020603050405020304" pitchFamily="18" charset="0"/>
                <a:cs typeface="Times New Roman" panose="02020603050405020304" pitchFamily="18" charset="0"/>
              </a:rPr>
              <a:t>Left</a:t>
            </a:r>
            <a:r>
              <a:rPr lang="de-DE" sz="1200" dirty="0">
                <a:solidFill>
                  <a:schemeClr val="tx2"/>
                </a:solidFill>
                <a:ea typeface="Times New Roman" panose="02020603050405020304" pitchFamily="18" charset="0"/>
                <a:cs typeface="Times New Roman" panose="02020603050405020304" pitchFamily="18" charset="0"/>
              </a:rPr>
              <a:t>.</a:t>
            </a:r>
            <a:endParaRPr lang="de-DE" sz="1200" dirty="0">
              <a:solidFill>
                <a:schemeClr val="tx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89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sz="half" idx="2"/>
          </p:nvPr>
        </p:nvSpPr>
        <p:spPr>
          <a:xfrm>
            <a:off x="428596" y="1988840"/>
            <a:ext cx="8286808" cy="3384376"/>
          </a:xfrm>
        </p:spPr>
        <p:txBody>
          <a:bodyPr>
            <a:noAutofit/>
          </a:bodyPr>
          <a:lstStyle/>
          <a:p>
            <a:r>
              <a:rPr lang="de-DE" sz="2200" dirty="0"/>
              <a:t>„Die kapitalistische Produktion kann nicht stabil werden, sie </a:t>
            </a:r>
            <a:r>
              <a:rPr lang="de-DE" sz="2200" dirty="0" err="1"/>
              <a:t>muß</a:t>
            </a:r>
            <a:r>
              <a:rPr lang="de-DE" sz="2200" dirty="0"/>
              <a:t> wachsen und sich ausdehnen oder sie </a:t>
            </a:r>
            <a:r>
              <a:rPr lang="de-DE" sz="2200" dirty="0" err="1"/>
              <a:t>muß</a:t>
            </a:r>
            <a:r>
              <a:rPr lang="de-DE" sz="2200" dirty="0"/>
              <a:t> sterben […] Hier ist die verwundbare Achillesferse der kapitalistischen Produktion. Ihre Lebensbedingung ist die Notwendigkeit fortgesetzter Ausdehnung…“</a:t>
            </a:r>
          </a:p>
          <a:p>
            <a:r>
              <a:rPr lang="de-DE" sz="2200" dirty="0"/>
              <a:t>Engels, Friedrich (1972[1892]]: Vorwort zur deutschen Ausgabe von 1892 der „Lage der arbeitenden Klasse in England“. In: MEW 2, Berlin, S. 637-650, hier S. 647.</a:t>
            </a:r>
          </a:p>
        </p:txBody>
      </p:sp>
    </p:spTree>
    <p:extLst>
      <p:ext uri="{BB962C8B-B14F-4D97-AF65-F5344CB8AC3E}">
        <p14:creationId xmlns:p14="http://schemas.microsoft.com/office/powerpoint/2010/main" val="362298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a:xfrm>
            <a:off x="428596" y="764704"/>
            <a:ext cx="8286808" cy="5544616"/>
          </a:xfrm>
        </p:spPr>
        <p:txBody>
          <a:bodyPr>
            <a:noAutofit/>
          </a:bodyPr>
          <a:lstStyle/>
          <a:p>
            <a:r>
              <a:rPr lang="de-DE" b="1" dirty="0"/>
              <a:t>These</a:t>
            </a:r>
            <a:r>
              <a:rPr lang="de-DE" sz="2200" b="1" dirty="0"/>
              <a:t>: </a:t>
            </a:r>
            <a:endParaRPr lang="de-DE" sz="2200" dirty="0"/>
          </a:p>
          <a:p>
            <a:pPr>
              <a:lnSpc>
                <a:spcPct val="110000"/>
              </a:lnSpc>
            </a:pPr>
            <a:r>
              <a:rPr lang="de-DE" sz="1900" dirty="0"/>
              <a:t>Sozialistische Ideen des 21. Jahrhunderts müssen ihre Überzeugungskraft aus der Notwendigkeit einer Nachhaltigkeitsrevolution beziehen. </a:t>
            </a:r>
          </a:p>
          <a:p>
            <a:pPr>
              <a:lnSpc>
                <a:spcPct val="110000"/>
              </a:lnSpc>
            </a:pPr>
            <a:r>
              <a:rPr lang="de-DE" sz="1900" dirty="0"/>
              <a:t>Sie entstehen zumindest in den frühindustrialisierten Ländern, künftig mehr und mehr aber auch in großen und kleinen Schwellenländern, aus der Kritik an wirtschaftlich-technischer Überproduktivität. Zwar rebellieren auch sie gegen die Herrschaft des Kapitals, doch das nicht allein wegen der Ausbeutung von Lohnarbeit. Die Sozialismen des 21. Jahrhunderts präsentieren sich als Alternative zu einem „Imperialismus gegen die Natur“. Sie attackieren die Ökonomie der billigen Güter und mit ihr die Abwertung reproduktiver Tätigkeiten und sie beanspruchen, gleichgewichtig mit der Beseitigung von Klassenherrschaft eine Überwindung aller patriarchalisch, rassistisch oder nationalistisch legitimierten Herrschaftsmechanismen anzustreben. Aus der Perspektive gesellschaftlicher Naturverhältnisse beinhalten sie aber vor allem </a:t>
            </a:r>
            <a:r>
              <a:rPr lang="de-DE" sz="1900" b="1" dirty="0"/>
              <a:t>die Suche nach einem Notausgang</a:t>
            </a:r>
            <a:r>
              <a:rPr lang="de-DE" sz="1900" dirty="0"/>
              <a:t>, nach Auswegen aus einer epochalen ökonomisch-ökologischen Zangenkrise, die das Überleben menschlicher Zivilisation berührt.</a:t>
            </a:r>
          </a:p>
          <a:p>
            <a:pPr>
              <a:lnSpc>
                <a:spcPct val="120000"/>
              </a:lnSpc>
              <a:buSzPct val="100000"/>
            </a:pPr>
            <a:endParaRPr lang="de-DE" sz="1800" dirty="0"/>
          </a:p>
        </p:txBody>
      </p:sp>
    </p:spTree>
    <p:extLst>
      <p:ext uri="{BB962C8B-B14F-4D97-AF65-F5344CB8AC3E}">
        <p14:creationId xmlns:p14="http://schemas.microsoft.com/office/powerpoint/2010/main" val="19262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80394631-F847-CFCB-D509-436EFDF495E8}"/>
              </a:ext>
            </a:extLst>
          </p:cNvPr>
          <p:cNvGraphicFramePr>
            <a:graphicFrameLocks/>
          </p:cNvGraphicFramePr>
          <p:nvPr>
            <p:extLst/>
          </p:nvPr>
        </p:nvGraphicFramePr>
        <p:xfrm>
          <a:off x="798984" y="1696632"/>
          <a:ext cx="7772400" cy="4324656"/>
        </p:xfrm>
        <a:graphic>
          <a:graphicData uri="http://schemas.openxmlformats.org/drawingml/2006/chart">
            <c:chart xmlns:c="http://schemas.openxmlformats.org/drawingml/2006/chart" xmlns:r="http://schemas.openxmlformats.org/officeDocument/2006/relationships" r:id="rId3"/>
          </a:graphicData>
        </a:graphic>
      </p:graphicFrame>
      <p:sp>
        <p:nvSpPr>
          <p:cNvPr id="7" name="Inhaltsplatzhalter 1">
            <a:extLst>
              <a:ext uri="{FF2B5EF4-FFF2-40B4-BE49-F238E27FC236}">
                <a16:creationId xmlns:a16="http://schemas.microsoft.com/office/drawing/2014/main" id="{921D0648-32A5-0A8A-DD82-56A6A7AA851E}"/>
              </a:ext>
            </a:extLst>
          </p:cNvPr>
          <p:cNvSpPr txBox="1">
            <a:spLocks/>
          </p:cNvSpPr>
          <p:nvPr/>
        </p:nvSpPr>
        <p:spPr>
          <a:xfrm>
            <a:off x="683568" y="1124744"/>
            <a:ext cx="8291264" cy="747750"/>
          </a:xfrm>
          <a:prstGeom prst="rect">
            <a:avLst/>
          </a:prstGeom>
        </p:spPr>
        <p:txBody>
          <a:bodyPr vert="horz" lIns="36000" tIns="91440" rtlCol="0">
            <a:normAutofit/>
          </a:bodyPr>
          <a:lst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000" i="1" dirty="0"/>
              <a:t>Abb.: </a:t>
            </a:r>
            <a:r>
              <a:rPr lang="de-DE" sz="2000" i="1" dirty="0"/>
              <a:t>Highway </a:t>
            </a:r>
            <a:r>
              <a:rPr lang="de-DE" sz="2000" i="1" dirty="0" err="1"/>
              <a:t>to</a:t>
            </a:r>
            <a:r>
              <a:rPr lang="de-DE" sz="2000" i="1" dirty="0"/>
              <a:t> Hell</a:t>
            </a:r>
            <a:endParaRPr lang="en-US" sz="2000" i="1" dirty="0"/>
          </a:p>
        </p:txBody>
      </p:sp>
    </p:spTree>
    <p:extLst>
      <p:ext uri="{BB962C8B-B14F-4D97-AF65-F5344CB8AC3E}">
        <p14:creationId xmlns:p14="http://schemas.microsoft.com/office/powerpoint/2010/main" val="31977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09A8AF1-BCCC-480D-AE5E-D33C5C7D4E00}"/>
              </a:ext>
            </a:extLst>
          </p:cNvPr>
          <p:cNvSpPr txBox="1"/>
          <p:nvPr/>
        </p:nvSpPr>
        <p:spPr>
          <a:xfrm>
            <a:off x="1124518" y="6093296"/>
            <a:ext cx="6894964" cy="292388"/>
          </a:xfrm>
          <a:prstGeom prst="rect">
            <a:avLst/>
          </a:prstGeom>
          <a:noFill/>
        </p:spPr>
        <p:txBody>
          <a:bodyPr wrap="square" rtlCol="0">
            <a:spAutoFit/>
          </a:bodyPr>
          <a:lstStyle/>
          <a:p>
            <a:r>
              <a:rPr lang="de-DE" sz="1300" i="1" dirty="0">
                <a:solidFill>
                  <a:schemeClr val="tx2"/>
                </a:solidFill>
              </a:rPr>
              <a:t>Quelle: BMU (2020): Klimaschutz in Zahlen. Fakten, Trends und Impulse deutscher Klimapolitik, S. 16.</a:t>
            </a:r>
          </a:p>
        </p:txBody>
      </p:sp>
      <p:pic>
        <p:nvPicPr>
          <p:cNvPr id="3" name="Grafik 2">
            <a:extLst>
              <a:ext uri="{FF2B5EF4-FFF2-40B4-BE49-F238E27FC236}">
                <a16:creationId xmlns:a16="http://schemas.microsoft.com/office/drawing/2014/main" id="{272407EA-9080-4EB3-B181-26FDF0CE9CCB}"/>
              </a:ext>
            </a:extLst>
          </p:cNvPr>
          <p:cNvPicPr>
            <a:picLocks noChangeAspect="1"/>
          </p:cNvPicPr>
          <p:nvPr/>
        </p:nvPicPr>
        <p:blipFill rotWithShape="1">
          <a:blip r:embed="rId3"/>
          <a:srcRect l="20879" t="23229" r="28722" b="17978"/>
          <a:stretch/>
        </p:blipFill>
        <p:spPr>
          <a:xfrm>
            <a:off x="1124518" y="1196752"/>
            <a:ext cx="6894964" cy="4524820"/>
          </a:xfrm>
          <a:prstGeom prst="rect">
            <a:avLst/>
          </a:prstGeom>
        </p:spPr>
      </p:pic>
    </p:spTree>
    <p:extLst>
      <p:ext uri="{BB962C8B-B14F-4D97-AF65-F5344CB8AC3E}">
        <p14:creationId xmlns:p14="http://schemas.microsoft.com/office/powerpoint/2010/main" val="63148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2">
            <a:extLst>
              <a:ext uri="{FF2B5EF4-FFF2-40B4-BE49-F238E27FC236}">
                <a16:creationId xmlns:a16="http://schemas.microsoft.com/office/drawing/2014/main" id="{F64906E1-CC00-07B7-E811-BA05ACB66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413" y="1052736"/>
            <a:ext cx="6919174" cy="5040560"/>
          </a:xfrm>
          <a:prstGeom prst="rect">
            <a:avLst/>
          </a:prstGeom>
        </p:spPr>
      </p:pic>
    </p:spTree>
    <p:extLst>
      <p:ext uri="{BB962C8B-B14F-4D97-AF65-F5344CB8AC3E}">
        <p14:creationId xmlns:p14="http://schemas.microsoft.com/office/powerpoint/2010/main" val="2273523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rporate Design">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Design</Template>
  <TotalTime>0</TotalTime>
  <Words>1309</Words>
  <Application>Microsoft Office PowerPoint</Application>
  <PresentationFormat>Bildschirmpräsentation (4:3)</PresentationFormat>
  <Paragraphs>90</Paragraphs>
  <Slides>23</Slides>
  <Notes>23</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23</vt:i4>
      </vt:variant>
    </vt:vector>
  </HeadingPairs>
  <TitlesOfParts>
    <vt:vector size="32" baseType="lpstr">
      <vt:lpstr>Arial</vt:lpstr>
      <vt:lpstr>Calibri</vt:lpstr>
      <vt:lpstr>Times New Roman</vt:lpstr>
      <vt:lpstr>Whitney-Semibold</vt:lpstr>
      <vt:lpstr>Wingdings 2</vt:lpstr>
      <vt:lpstr>corporate Design</vt:lpstr>
      <vt:lpstr>1_FSU</vt:lpstr>
      <vt:lpstr>2_FSU</vt:lpstr>
      <vt:lpstr>3_FSU</vt:lpstr>
      <vt:lpstr>Sackgasse Kapitalismus und die sozialistische Nachhaltigkeitsrevolution Prof. Dr. Klaus Dörre Friedrich-Schiller-Universität Jena   Überlingen 27. Oktober 2023 Überlinger Friedenstage:  Sackgasse Kapitalismus. Wie Privat- und Wirtschaftsinteressen Frieden,  Demokratie und Mitwelt zerstören – und wie aus der Krise Neues entstehen kann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Jahrestagung der bag arbeit  am 2. Septemer 2013 in Berlin</dc:title>
  <dc:creator>Janett Grosser</dc:creator>
  <cp:lastModifiedBy>Rebecca Sequeira</cp:lastModifiedBy>
  <cp:revision>203</cp:revision>
  <dcterms:created xsi:type="dcterms:W3CDTF">2013-09-02T07:27:46Z</dcterms:created>
  <dcterms:modified xsi:type="dcterms:W3CDTF">2023-10-27T08:22:06Z</dcterms:modified>
</cp:coreProperties>
</file>